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</p:sldMasterIdLst>
  <p:notesMasterIdLst>
    <p:notesMasterId r:id="rId14"/>
  </p:notesMasterIdLst>
  <p:handoutMasterIdLst>
    <p:handoutMasterId r:id="rId15"/>
  </p:handoutMasterIdLst>
  <p:sldIdLst>
    <p:sldId id="277" r:id="rId2"/>
    <p:sldId id="260" r:id="rId3"/>
    <p:sldId id="261" r:id="rId4"/>
    <p:sldId id="266" r:id="rId5"/>
    <p:sldId id="275" r:id="rId6"/>
    <p:sldId id="268" r:id="rId7"/>
    <p:sldId id="269" r:id="rId8"/>
    <p:sldId id="270" r:id="rId9"/>
    <p:sldId id="271" r:id="rId10"/>
    <p:sldId id="281" r:id="rId11"/>
    <p:sldId id="280" r:id="rId12"/>
    <p:sldId id="274" r:id="rId1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1" autoAdjust="0"/>
    <p:restoredTop sz="96182" autoAdjust="0"/>
  </p:normalViewPr>
  <p:slideViewPr>
    <p:cSldViewPr showGuides="1">
      <p:cViewPr varScale="1">
        <p:scale>
          <a:sx n="70" d="100"/>
          <a:sy n="70" d="100"/>
        </p:scale>
        <p:origin x="678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2/23/2026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2/23/2026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0BAE85C-0BD2-D5E7-A4E0-802D155CD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CF2B0CFE-9401-6A54-97E6-9050A7854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FED429EC-B30E-15AF-F61B-17A5C4841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3F9B8F1-CECE-AAB4-D8C5-6DE4CD2DC5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F81A0-ADA6-4623-BE4F-40CFB8BBCB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49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594" y="134694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594" y="429969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594" y="1484779"/>
            <a:ext cx="10220330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6702" y="4068923"/>
            <a:ext cx="1080623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86" y="1432223"/>
            <a:ext cx="9964364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597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69" y="4389120"/>
            <a:ext cx="7889217" cy="1069848"/>
          </a:xfrm>
        </p:spPr>
        <p:txBody>
          <a:bodyPr>
            <a:normAutofit/>
          </a:bodyPr>
          <a:lstStyle>
            <a:lvl1pPr marL="0" indent="0" algn="l">
              <a:buNone/>
              <a:defRPr sz="2199">
                <a:solidFill>
                  <a:schemeClr val="tx1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0235" y="4289334"/>
            <a:ext cx="1193557" cy="640080"/>
          </a:xfrm>
        </p:spPr>
        <p:txBody>
          <a:bodyPr/>
          <a:lstStyle>
            <a:lvl1pPr>
              <a:defRPr sz="2799"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 descr="Stack of books">
            <a:extLst>
              <a:ext uri="{FF2B5EF4-FFF2-40B4-BE49-F238E27FC236}">
                <a16:creationId xmlns="" xmlns:a16="http://schemas.microsoft.com/office/drawing/2014/main" id="{02FCDAD4-F287-83AE-F5F8-5533BEF721C5}"/>
              </a:ext>
            </a:extLst>
          </p:cNvPr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A188E21-8579-F03A-BA3D-2F9B360ABA10}"/>
                </a:ext>
              </a:extLst>
            </p:cNvPr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D93DF715-DC85-1BE2-7139-2A0B4198EBFA}"/>
                </a:ext>
              </a:extLst>
            </p:cNvPr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16" name="Picture 15" descr="Stack of books">
                <a:extLst>
                  <a:ext uri="{FF2B5EF4-FFF2-40B4-BE49-F238E27FC236}">
                    <a16:creationId xmlns="" xmlns:a16="http://schemas.microsoft.com/office/drawing/2014/main" id="{DC33CF94-C281-7DEA-7037-C6CEE28C78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73536AD4-C8AD-46DB-BB53-4C15E25FA63C}"/>
                  </a:ext>
                </a:extLst>
              </p:cNvPr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9671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40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533400"/>
            <a:ext cx="255203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522" y="533400"/>
            <a:ext cx="750374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4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80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88825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64" y="1225296"/>
            <a:ext cx="9278743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99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210" y="5020056"/>
            <a:ext cx="9050203" cy="1066800"/>
          </a:xfrm>
        </p:spPr>
        <p:txBody>
          <a:bodyPr anchor="t">
            <a:norm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430" y="6272785"/>
            <a:ext cx="2643620" cy="365125"/>
          </a:xfrm>
        </p:spPr>
        <p:txBody>
          <a:bodyPr/>
          <a:lstStyle/>
          <a:p>
            <a:fld id="{E8F41008-E89D-49CD-9BF4-E6F3FE09F7AC}" type="datetime1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140" y="6272785"/>
            <a:ext cx="6326000" cy="365125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165" y="2325848"/>
            <a:ext cx="1080623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482" y="2506133"/>
            <a:ext cx="1187989" cy="720332"/>
          </a:xfrm>
        </p:spPr>
        <p:txBody>
          <a:bodyPr/>
          <a:lstStyle>
            <a:lvl1pPr>
              <a:defRPr sz="2799"/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9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569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567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27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522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569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2567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2567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6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51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03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685800"/>
            <a:ext cx="6709948" cy="5020056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45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157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2/23/2026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569" y="484632"/>
            <a:ext cx="10055781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569" y="2121408"/>
            <a:ext cx="1005578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2350" y="6272785"/>
            <a:ext cx="327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2EBFD46-0FD3-4428-ADEC-1DFD6489930D}" type="datetime1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853" y="6272785"/>
            <a:ext cx="63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8183" y="6272785"/>
            <a:ext cx="639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3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emf"/><Relationship Id="rId4" Type="http://schemas.openxmlformats.org/officeDocument/2006/relationships/image" Target="../media/image12.emf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hyperlink" Target="https://plus-legacy.cobiss.net/cobiss/sr/sr/bib/76354057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plus-legacy.cobiss.net/cobiss/sr/sr/bib/15489229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plus-legacy.cobiss.net/cobiss/sr/sr/bib/183394057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92726E-F162-38DE-2656-0031E0AC2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6" y="673313"/>
            <a:ext cx="4320480" cy="6184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C7AA1F-810C-0728-E57C-78F890D3FB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1915"/>
          <a:stretch>
            <a:fillRect/>
          </a:stretch>
        </p:blipFill>
        <p:spPr>
          <a:xfrm>
            <a:off x="4006180" y="0"/>
            <a:ext cx="4176464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E1660B-6948-6FB4-9FF5-4BD1C6B3BD24}"/>
              </a:ext>
            </a:extLst>
          </p:cNvPr>
          <p:cNvSpPr txBox="1"/>
          <p:nvPr/>
        </p:nvSpPr>
        <p:spPr>
          <a:xfrm>
            <a:off x="2205980" y="476672"/>
            <a:ext cx="8182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НЕГУЈМО И ЧУВАЈМО МАТЕРЊИ ЈЕЗИК: ЗБОРНИК СТУДЕНТСКИХ РАДОВА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5B14D1B-87AA-3C4D-A84E-2086B3B86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1077044"/>
            <a:ext cx="3744416" cy="5780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680A976-D705-6EA0-D4F7-8CDA314A0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28" y="1077045"/>
            <a:ext cx="3744416" cy="57809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4D95699-E209-5058-57D7-617ED7E8F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226" y="6166764"/>
            <a:ext cx="2115495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3656E9-C6A2-9B8C-D138-05340C6A8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345" y="476672"/>
            <a:ext cx="4060288" cy="5730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7FF0224-5C32-81EC-6260-8E88958D4CD9}"/>
              </a:ext>
            </a:extLst>
          </p:cNvPr>
          <p:cNvSpPr txBox="1"/>
          <p:nvPr/>
        </p:nvSpPr>
        <p:spPr>
          <a:xfrm>
            <a:off x="693812" y="2132856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УРУЧИВАЊЕ ЗБОРНИКА АУТОРКАМА И АУТОРИМА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Cyrl-R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sr-Cyrl-R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знак сећања – светлост што траје у речима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 </a:t>
            </a:r>
            <a:r>
              <a:rPr lang="sr-Cyrl-R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Магија речи матерњег језика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 </a:t>
            </a:r>
            <a:r>
              <a:rPr lang="sr-Cyrl-R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Звук речи трећег миленијума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IV </a:t>
            </a:r>
            <a:r>
              <a:rPr lang="sr-Cyrl-R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Чаролија божићне речи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 </a:t>
            </a:r>
            <a:r>
              <a:rPr lang="sr-Cyrl-R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Речи из света детињства – успомене које нас обликују</a:t>
            </a:r>
          </a:p>
        </p:txBody>
      </p:sp>
    </p:spTree>
    <p:extLst>
      <p:ext uri="{BB962C8B-B14F-4D97-AF65-F5344CB8AC3E}">
        <p14:creationId xmlns:p14="http://schemas.microsoft.com/office/powerpoint/2010/main" val="34079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E66783B-8852-6389-9768-1D2D94AFC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0FA129-2C78-A871-D174-CC0044539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308" y="2564904"/>
            <a:ext cx="6552728" cy="1872208"/>
          </a:xfrm>
        </p:spPr>
        <p:txBody>
          <a:bodyPr>
            <a:normAutofit/>
          </a:bodyPr>
          <a:lstStyle/>
          <a:p>
            <a:pPr algn="ctr"/>
            <a:r>
              <a:rPr lang="sr-Cyrl-RS" sz="4400" dirty="0"/>
              <a:t>МЕЂУНАРОДНИ ДАН МАТЕРЊЕГ ЈЕЗИКА 2026</a:t>
            </a:r>
            <a:r>
              <a:rPr lang="en-US" sz="44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F137A9-56D5-97C4-8197-B8BF7FB07051}"/>
              </a:ext>
            </a:extLst>
          </p:cNvPr>
          <p:cNvSpPr txBox="1"/>
          <p:nvPr/>
        </p:nvSpPr>
        <p:spPr>
          <a:xfrm>
            <a:off x="6598468" y="5733256"/>
            <a:ext cx="58326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dirty="0"/>
              <a:t>Презентацију припремила</a:t>
            </a:r>
            <a:r>
              <a:rPr lang="sr-Cyrl-RS" sz="2000" dirty="0"/>
              <a:t>:</a:t>
            </a:r>
            <a:r>
              <a:rPr lang="sr-Cyrl-RS" dirty="0"/>
              <a:t> </a:t>
            </a:r>
            <a:br>
              <a:rPr lang="sr-Cyrl-RS" dirty="0"/>
            </a:br>
            <a:r>
              <a:rPr lang="sr-Cyrl-RS" dirty="0"/>
              <a:t>мср Јасмина Мирковић, библиотекарка Високе струковне васпитачке и медицинске школе у Вршцу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22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8F3DBE74-1156-64E7-5DA5-52AE98C1FAC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674233"/>
              </p:ext>
            </p:extLst>
          </p:nvPr>
        </p:nvGraphicFramePr>
        <p:xfrm>
          <a:off x="3718148" y="116551"/>
          <a:ext cx="4680520" cy="6624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5667136" imgH="8019778" progId="Acrobat.Document.DC">
                  <p:embed/>
                </p:oleObj>
              </mc:Choice>
              <mc:Fallback>
                <p:oleObj name="Acrobat Document" r:id="rId3" imgW="5667136" imgH="801977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8148" y="116551"/>
                        <a:ext cx="4680520" cy="6624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F898D089-D948-7C59-494B-8D6120ABEE6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268371"/>
              </p:ext>
            </p:extLst>
          </p:nvPr>
        </p:nvGraphicFramePr>
        <p:xfrm>
          <a:off x="3718148" y="116552"/>
          <a:ext cx="4680520" cy="662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3" imgW="5667136" imgH="8019778" progId="Acrobat.Document.DC">
                  <p:embed/>
                </p:oleObj>
              </mc:Choice>
              <mc:Fallback>
                <p:oleObj name="Acrobat Document" r:id="rId3" imgW="5667136" imgH="801977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8148" y="116552"/>
                        <a:ext cx="4680520" cy="6624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65D3D3AD-8C81-94CA-D41F-17B1C09F090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685106"/>
              </p:ext>
            </p:extLst>
          </p:nvPr>
        </p:nvGraphicFramePr>
        <p:xfrm>
          <a:off x="3718148" y="116632"/>
          <a:ext cx="4698493" cy="6650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r:id="rId3" imgW="5667136" imgH="8019778" progId="Acrobat.Document.DC">
                  <p:embed/>
                </p:oleObj>
              </mc:Choice>
              <mc:Fallback>
                <p:oleObj name="Acrobat Document" r:id="rId3" imgW="5667136" imgH="801977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8148" y="116632"/>
                        <a:ext cx="4698493" cy="6650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711E6A07-3BE6-C8A6-931E-BC60FD9576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32468"/>
              </p:ext>
            </p:extLst>
          </p:nvPr>
        </p:nvGraphicFramePr>
        <p:xfrm>
          <a:off x="774093" y="-10796"/>
          <a:ext cx="2415341" cy="3386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Acrobat Document" r:id="rId3" imgW="5667136" imgH="8019778" progId="Acrobat.Document.DC">
                  <p:embed/>
                </p:oleObj>
              </mc:Choice>
              <mc:Fallback>
                <p:oleObj name="Acrobat Document" r:id="rId3" imgW="5667136" imgH="801977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093" y="-10796"/>
                        <a:ext cx="2415341" cy="3386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78328DEC-C7F2-032C-9DC5-F2362E95F7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501019"/>
              </p:ext>
            </p:extLst>
          </p:nvPr>
        </p:nvGraphicFramePr>
        <p:xfrm>
          <a:off x="4752508" y="-12144"/>
          <a:ext cx="2376539" cy="3387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Acrobat Document" r:id="rId5" imgW="5667136" imgH="8019778" progId="Acrobat.Document.DC">
                  <p:embed/>
                </p:oleObj>
              </mc:Choice>
              <mc:Fallback>
                <p:oleObj name="Acrobat Document" r:id="rId5" imgW="5667136" imgH="801977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2508" y="-12144"/>
                        <a:ext cx="2376539" cy="3387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D338E7B4-B55A-5605-6DDD-267796952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34563"/>
              </p:ext>
            </p:extLst>
          </p:nvPr>
        </p:nvGraphicFramePr>
        <p:xfrm>
          <a:off x="8460827" y="10857"/>
          <a:ext cx="2415341" cy="3418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Acrobat Document" r:id="rId7" imgW="5667136" imgH="8019778" progId="Acrobat.Document.DC">
                  <p:embed/>
                </p:oleObj>
              </mc:Choice>
              <mc:Fallback>
                <p:oleObj name="Acrobat Document" r:id="rId7" imgW="5667136" imgH="801977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60827" y="10857"/>
                        <a:ext cx="2415341" cy="3418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D66F3A3-03DA-F57D-8A2B-C34DB034D9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2508" y="3528412"/>
            <a:ext cx="2376539" cy="3329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2727AAA-89A7-8571-ECA9-3A8D4F0BB8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0827" y="3528412"/>
            <a:ext cx="2353658" cy="3329588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905C8D8C-D636-AE3A-5464-E5CB0937F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199080"/>
              </p:ext>
            </p:extLst>
          </p:nvPr>
        </p:nvGraphicFramePr>
        <p:xfrm>
          <a:off x="774093" y="3528412"/>
          <a:ext cx="2376538" cy="333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Acrobat Document" r:id="rId11" imgW="5667136" imgH="8019778" progId="Acrobat.Document.DC">
                  <p:embed/>
                </p:oleObj>
              </mc:Choice>
              <mc:Fallback>
                <p:oleObj name="Acrobat Document" r:id="rId11" imgW="5667136" imgH="801977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4093" y="3528412"/>
                        <a:ext cx="2376538" cy="333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73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851A65-C913-C144-BFC0-ADFD6424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521" y="2132856"/>
            <a:ext cx="10055781" cy="1596586"/>
          </a:xfrm>
        </p:spPr>
        <p:txBody>
          <a:bodyPr>
            <a:noAutofit/>
          </a:bodyPr>
          <a:lstStyle/>
          <a:p>
            <a:pPr algn="ctr"/>
            <a:r>
              <a:rPr lang="sr-Cyrl-RS" sz="4000" dirty="0"/>
              <a:t>ПРЕДСТАВЉАЊЕ ЗБОРНИКА СТУДЕНТСКИХ РАДОВА 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E077AC-818D-DB34-8B30-2F87609B0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180" y="4437112"/>
            <a:ext cx="3993394" cy="472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209CA7D-039D-C5A4-D482-1280064BDD7D}"/>
              </a:ext>
            </a:extLst>
          </p:cNvPr>
          <p:cNvSpPr txBox="1"/>
          <p:nvPr/>
        </p:nvSpPr>
        <p:spPr>
          <a:xfrm>
            <a:off x="2391701" y="4981867"/>
            <a:ext cx="763284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Зборници су публиковани у оквиру образовних пројеката реализованих у периоду 2022–2025, које је одобрио и суфинансирао Покрајински секретаријат за високо образовање и научноистраживачку </a:t>
            </a:r>
            <a:r>
              <a:rPr lang="ru-RU" sz="1000" dirty="0" smtClean="0"/>
              <a:t>делатност, Нови Сад. Детаљне </a:t>
            </a:r>
            <a:r>
              <a:rPr lang="ru-RU" sz="1000" dirty="0"/>
              <a:t>информације о пројектима налазе се у самим </a:t>
            </a:r>
            <a:r>
              <a:rPr lang="ru-RU" sz="1000" dirty="0" smtClean="0"/>
              <a:t>зборницима. </a:t>
            </a: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37A5D4-331D-43F0-9B6F-B99F31744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092" y="260648"/>
            <a:ext cx="6640080" cy="11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59417B-1FEA-7BC7-7052-D7ADEB675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139" y="6309320"/>
            <a:ext cx="5328592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hlinkClick r:id="rId2"/>
              </a:rPr>
              <a:t>https://plus-legacy.cobiss.net/cobiss/sr/sr/bib/76354057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C8AA6B8F-2D6A-2018-00AC-214106650B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813024"/>
            <a:ext cx="3295942" cy="470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122B6DA-BF5C-BDB1-8E3F-32850D1DFF5A}"/>
              </a:ext>
            </a:extLst>
          </p:cNvPr>
          <p:cNvSpPr txBox="1"/>
          <p:nvPr/>
        </p:nvSpPr>
        <p:spPr>
          <a:xfrm>
            <a:off x="5806380" y="6268227"/>
            <a:ext cx="56474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hlinkClick r:id="rId4"/>
              </a:rPr>
              <a:t>https://plus-legacy.cobiss.net/cobiss/sr/sr/bib/154892297</a:t>
            </a:r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694BAC4-497B-79FC-F30D-BD3FDDCF41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813023"/>
            <a:ext cx="3354290" cy="47762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9A15D9C-804A-5F52-2683-2DEC2455D5BC}"/>
              </a:ext>
            </a:extLst>
          </p:cNvPr>
          <p:cNvSpPr txBox="1"/>
          <p:nvPr/>
        </p:nvSpPr>
        <p:spPr>
          <a:xfrm>
            <a:off x="4126532" y="57440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Референтне податке видети на: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46B683C-E51E-6726-06C0-F703A6E8E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0700" y="6203388"/>
            <a:ext cx="402371" cy="4938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D112352-9089-5F13-7BB6-38D4FF39B3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2964" y="6232897"/>
            <a:ext cx="21602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15AF33-849F-501D-B2DC-D0130C3F7800}"/>
              </a:ext>
            </a:extLst>
          </p:cNvPr>
          <p:cNvSpPr txBox="1"/>
          <p:nvPr/>
        </p:nvSpPr>
        <p:spPr>
          <a:xfrm>
            <a:off x="3348204" y="6453336"/>
            <a:ext cx="6418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plus-legacy.cobiss.net/cobiss/sr/sr/bib/183394057</a:t>
            </a:r>
            <a:r>
              <a:rPr lang="sr-Latn-RS" dirty="0" smtClean="0"/>
              <a:t>.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09CD7D-BDA1-DF8E-11F0-9099A3143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204" y="260648"/>
            <a:ext cx="4077264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5C400D-4609-D584-1F58-340C6E373624}"/>
              </a:ext>
            </a:extLst>
          </p:cNvPr>
          <p:cNvSpPr txBox="1"/>
          <p:nvPr/>
        </p:nvSpPr>
        <p:spPr>
          <a:xfrm>
            <a:off x="4582244" y="60840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Референтне податке видети на: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1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E1660B-6948-6FB4-9FF5-4BD1C6B3BD24}"/>
              </a:ext>
            </a:extLst>
          </p:cNvPr>
          <p:cNvSpPr txBox="1"/>
          <p:nvPr/>
        </p:nvSpPr>
        <p:spPr>
          <a:xfrm>
            <a:off x="2205980" y="476672"/>
            <a:ext cx="8182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НЕГУЈМО И ЧУВАЈМО МАТЕРЊИ ЈЕЗИК: ЗБОРНИК СТУДЕНТСКИХ РАДОВА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5B14D1B-87AA-3C4D-A84E-2086B3B86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1077044"/>
            <a:ext cx="3744416" cy="5780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680A976-D705-6EA0-D4F7-8CDA314A0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28" y="1077045"/>
            <a:ext cx="3744416" cy="57809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4D95699-E209-5058-57D7-617ED7E8F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226" y="6166764"/>
            <a:ext cx="2115495" cy="682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6FD955-AE33-C8AB-CF15-25B652C1C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764" y="1077043"/>
            <a:ext cx="3817672" cy="57809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F76ADD-5662-AF4C-CF86-CDE75475740F}"/>
              </a:ext>
            </a:extLst>
          </p:cNvPr>
          <p:cNvSpPr txBox="1"/>
          <p:nvPr/>
        </p:nvSpPr>
        <p:spPr>
          <a:xfrm>
            <a:off x="6238012" y="1098907"/>
            <a:ext cx="3744000" cy="57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130</Words>
  <Application>Microsoft Office PowerPoint</Application>
  <PresentationFormat>Custom</PresentationFormat>
  <Paragraphs>19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Cambria</vt:lpstr>
      <vt:lpstr>Century Gothic</vt:lpstr>
      <vt:lpstr>Rockwell</vt:lpstr>
      <vt:lpstr>Rockwell Condensed</vt:lpstr>
      <vt:lpstr>Times New Roman</vt:lpstr>
      <vt:lpstr>Wingdings</vt:lpstr>
      <vt:lpstr>Wood Type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ПРЕДСТАВЉАЊЕ ЗБОРНИКА СТУДЕНТСКИХ РАДОВА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МЕЂУНАРОДНИ ДАН МАТЕРЊЕГ ЈЕЗИКА 2026.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Biblioteka2026</dc:creator>
  <cp:lastModifiedBy>Srpski-laptops9</cp:lastModifiedBy>
  <cp:revision>42</cp:revision>
  <dcterms:created xsi:type="dcterms:W3CDTF">2026-02-11T11:27:03Z</dcterms:created>
  <dcterms:modified xsi:type="dcterms:W3CDTF">2026-02-23T09:39:54Z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_MarkAsFinal">
    <vt:bool>true</vt:bool>
  </property>
</Properties>
</file>