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5"/>
  </p:notesMasterIdLst>
  <p:sldIdLst>
    <p:sldId id="256" r:id="rId2"/>
    <p:sldId id="262" r:id="rId3"/>
    <p:sldId id="263" r:id="rId4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A498E2-D191-40A0-B205-9BDF10913D5E}">
  <a:tblStyle styleId="{D0A498E2-D191-40A0-B205-9BDF10913D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37FA8F1-4F12-439D-B000-9E91AA0643E4}" styleName="Table_1">
    <a:wholeTbl>
      <a:tcTxStyle b="off" i="off">
        <a:font>
          <a:latin typeface="EquipExtended-Regular"/>
          <a:ea typeface="EquipExtended-Regular"/>
          <a:cs typeface="EquipExtended-Regular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cbab90439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cbab904397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cbab90439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cbab90439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hyperlink" Target="mailto:palinkasevic@gmail.com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://www.uskolavrsac.edu.rs/" TargetMode="Externa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7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0" name="Google Shape;20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>
            <a:spLocks noGrp="1"/>
          </p:cNvSpPr>
          <p:nvPr>
            <p:ph type="title"/>
          </p:nvPr>
        </p:nvSpPr>
        <p:spPr>
          <a:xfrm>
            <a:off x="0" y="-62550"/>
            <a:ext cx="4648500" cy="1335000"/>
          </a:xfrm>
          <a:prstGeom prst="rect">
            <a:avLst/>
          </a:prstGeom>
          <a:effectLst>
            <a:outerShdw blurRad="57150" dist="19050" dir="5400000" algn="bl" rotWithShape="0">
              <a:srgbClr val="A61C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380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Preschool Teacher Training and Medical College in Vršac, Republic of Serbia</a:t>
            </a:r>
            <a:endParaRPr sz="2380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6" name="Google Shape;256;p43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57" name="Google Shape;25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5113" y="1428900"/>
            <a:ext cx="1344168" cy="1335024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3"/>
          <p:cNvSpPr txBox="1"/>
          <p:nvPr/>
        </p:nvSpPr>
        <p:spPr>
          <a:xfrm>
            <a:off x="132900" y="2571750"/>
            <a:ext cx="43827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1143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Institution type: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1143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State higher education institution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Website:</a:t>
            </a:r>
            <a:r>
              <a:rPr lang="en" sz="1600" u="sng">
                <a:solidFill>
                  <a:schemeClr val="accent5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www.uskolavrsac.edu.rs</a:t>
            </a:r>
            <a:endParaRPr sz="1600" u="sng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Erasmus code: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RS VRSAC01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Contact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Institutional Department for International Relations: </a:t>
            </a:r>
            <a:r>
              <a:rPr lang="en" sz="1600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5"/>
              </a:rPr>
              <a:t>palinkasevic@gmail.com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ROR ID: </a:t>
            </a:r>
            <a:r>
              <a:rPr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https://ror.org/04hwwj593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9" name="Google Shape;259;p43"/>
          <p:cNvSpPr txBox="1"/>
          <p:nvPr/>
        </p:nvSpPr>
        <p:spPr>
          <a:xfrm>
            <a:off x="4648500" y="4294475"/>
            <a:ext cx="45720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A61C00"/>
                </a:solidFill>
                <a:latin typeface="Georgia"/>
                <a:ea typeface="Georgia"/>
                <a:cs typeface="Georgia"/>
                <a:sym typeface="Georgia"/>
              </a:rPr>
              <a:t>Instruction is delivered in Serbian, Romanian, and Roma. The College holds the Erasmus Charter for Higher Education, is a European Talent Point, publishes the journal Research in Pedagogy, and has received the Great Gold Medal for High Quality Education. </a:t>
            </a:r>
            <a:endParaRPr sz="1100">
              <a:solidFill>
                <a:srgbClr val="A61C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60" name="Google Shape;260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0680000" flipH="1">
            <a:off x="174382" y="1193767"/>
            <a:ext cx="603504" cy="2386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71175" y="15375"/>
            <a:ext cx="1383950" cy="109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600800" y="799075"/>
            <a:ext cx="4572000" cy="354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49650" y="19050"/>
            <a:ext cx="1344150" cy="90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3"/>
          <p:cNvPicPr preferRelativeResize="0"/>
          <p:nvPr/>
        </p:nvPicPr>
        <p:blipFill rotWithShape="1">
          <a:blip r:embed="rId10">
            <a:alphaModFix/>
          </a:blip>
          <a:srcRect b="15718"/>
          <a:stretch/>
        </p:blipFill>
        <p:spPr>
          <a:xfrm>
            <a:off x="8384425" y="19050"/>
            <a:ext cx="759575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93800" y="19050"/>
            <a:ext cx="1190625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4"/>
          <p:cNvSpPr txBox="1">
            <a:spLocks noGrp="1"/>
          </p:cNvSpPr>
          <p:nvPr>
            <p:ph type="title" idx="4294967295"/>
          </p:nvPr>
        </p:nvSpPr>
        <p:spPr>
          <a:xfrm>
            <a:off x="404475" y="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solidFill>
                  <a:srgbClr val="980000"/>
                </a:solidFill>
                <a:latin typeface="Georgia"/>
                <a:ea typeface="Georgia"/>
                <a:cs typeface="Georgia"/>
                <a:sym typeface="Georgia"/>
              </a:rPr>
              <a:t>Study Programmes</a:t>
            </a:r>
            <a:endParaRPr sz="2100" b="1">
              <a:solidFill>
                <a:srgbClr val="98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graphicFrame>
        <p:nvGraphicFramePr>
          <p:cNvPr id="271" name="Google Shape;271;p44"/>
          <p:cNvGraphicFramePr/>
          <p:nvPr/>
        </p:nvGraphicFramePr>
        <p:xfrm>
          <a:off x="197150" y="1557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{D0A498E2-D191-40A0-B205-9BDF10913D5E}</a:tableStyleId>
              </a:tblPr>
              <a:tblGrid>
                <a:gridCol w="1197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5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7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6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007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7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778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6363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Study Programme Name (English)</a:t>
                      </a:r>
                      <a:endParaRPr sz="10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Original Name (Serbian)</a:t>
                      </a:r>
                      <a:endParaRPr sz="10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Cycle</a:t>
                      </a:r>
                      <a:endParaRPr sz="10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EQF Level</a:t>
                      </a:r>
                      <a:endParaRPr sz="10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ISCED Broad Field</a:t>
                      </a:r>
                      <a:endParaRPr sz="10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ISCED Detailed Code</a:t>
                      </a:r>
                      <a:endParaRPr sz="10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ISCED Detailed Field Name</a:t>
                      </a:r>
                      <a:endParaRPr sz="10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Duration</a:t>
                      </a:r>
                      <a:endParaRPr sz="10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ECTS Credits</a:t>
                      </a:r>
                      <a:endParaRPr sz="10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310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Preschool Teacher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Strukovni vaspitač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Undergraduate studies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EQF 6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011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Education</a:t>
                      </a:r>
                      <a:endParaRPr sz="11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0112</a:t>
                      </a:r>
                      <a:endParaRPr sz="11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Training for pre-school teachers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 years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180 ECTS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65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Nurse / Medical Technician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Strukovna medicinska sestra / tehničar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Undergraduate studies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EQF 6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091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Health</a:t>
                      </a:r>
                      <a:endParaRPr sz="11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0913</a:t>
                      </a:r>
                      <a:endParaRPr sz="11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Nursing and midwifery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3 years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180 ECTS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494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Master Preschool Teacher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Strukovni master vaspitač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Graduate studies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EQF 7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011 </a:t>
                      </a:r>
                      <a:r>
                        <a:rPr lang="en" sz="1100">
                          <a:solidFill>
                            <a:schemeClr val="dk1"/>
                          </a:solidFill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Education</a:t>
                      </a:r>
                      <a:endParaRPr sz="1100">
                        <a:solidFill>
                          <a:schemeClr val="dk1"/>
                        </a:solidFill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0112</a:t>
                      </a:r>
                      <a:endParaRPr sz="1100" b="1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Training for pre-school teachers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1–2 years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Georgia"/>
                          <a:ea typeface="Georgia"/>
                          <a:cs typeface="Georgia"/>
                          <a:sym typeface="Georgia"/>
                        </a:rPr>
                        <a:t>60–120 ECTS</a:t>
                      </a:r>
                      <a:endParaRPr sz="1100">
                        <a:latin typeface="Georgia"/>
                        <a:ea typeface="Georgia"/>
                        <a:cs typeface="Georgia"/>
                        <a:sym typeface="Georgia"/>
                      </a:endParaRPr>
                    </a:p>
                  </a:txBody>
                  <a:tcPr marL="68575" marR="68575" marT="91425" marB="91425">
                    <a:lnL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8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72" name="Google Shape;272;p44"/>
          <p:cNvPicPr preferRelativeResize="0"/>
          <p:nvPr/>
        </p:nvPicPr>
        <p:blipFill rotWithShape="1">
          <a:blip r:embed="rId3">
            <a:alphaModFix/>
          </a:blip>
          <a:srcRect b="-6975"/>
          <a:stretch/>
        </p:blipFill>
        <p:spPr>
          <a:xfrm>
            <a:off x="3894038" y="503636"/>
            <a:ext cx="1225300" cy="1059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93563" y="174163"/>
            <a:ext cx="1389888" cy="1210151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44"/>
          <p:cNvSpPr txBox="1"/>
          <p:nvPr/>
        </p:nvSpPr>
        <p:spPr>
          <a:xfrm rot="720">
            <a:off x="5850309" y="572850"/>
            <a:ext cx="14316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rPr lang="en" sz="1500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About Us – Publication</a:t>
            </a:r>
            <a:endParaRPr sz="15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5" name="Google Shape;275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525" y="136313"/>
            <a:ext cx="1353312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44"/>
          <p:cNvSpPr txBox="1"/>
          <p:nvPr/>
        </p:nvSpPr>
        <p:spPr>
          <a:xfrm rot="-4144" flipH="1">
            <a:off x="1394050" y="574350"/>
            <a:ext cx="2737802" cy="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88" b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Explore International Opportunities at Our School </a:t>
            </a:r>
            <a:endParaRPr sz="4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277" name="Google Shape;277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93500" y="-12137"/>
            <a:ext cx="1565911" cy="808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1487699" y="13"/>
            <a:ext cx="1432200" cy="78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E6BFB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205</Words>
  <Application>Microsoft Office PowerPoint</Application>
  <PresentationFormat>On-screen Show (16:9)</PresentationFormat>
  <Paragraphs>47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Georgia</vt:lpstr>
      <vt:lpstr>Times New Roman</vt:lpstr>
      <vt:lpstr>Arial</vt:lpstr>
      <vt:lpstr>Simple Light</vt:lpstr>
      <vt:lpstr>PowerPoint Presentation</vt:lpstr>
      <vt:lpstr>Preschool Teacher Training and Medical College in Vršac, Republic of Serbia</vt:lpstr>
      <vt:lpstr>Study Programmes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Ivana</dc:creator>
  <cp:lastModifiedBy>Ivana Đorđev</cp:lastModifiedBy>
  <cp:revision>1</cp:revision>
  <dcterms:modified xsi:type="dcterms:W3CDTF">2026-03-22T18:51:16Z</dcterms:modified>
</cp:coreProperties>
</file>