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5" r:id="rId1"/>
  </p:sldMasterIdLst>
  <p:sldIdLst>
    <p:sldId id="267" r:id="rId2"/>
    <p:sldId id="270" r:id="rId3"/>
    <p:sldId id="306" r:id="rId4"/>
    <p:sldId id="309" r:id="rId5"/>
    <p:sldId id="307" r:id="rId6"/>
    <p:sldId id="288" r:id="rId7"/>
    <p:sldId id="297" r:id="rId8"/>
    <p:sldId id="271" r:id="rId9"/>
    <p:sldId id="272" r:id="rId10"/>
    <p:sldId id="269" r:id="rId11"/>
    <p:sldId id="279" r:id="rId12"/>
    <p:sldId id="313" r:id="rId13"/>
    <p:sldId id="319" r:id="rId14"/>
    <p:sldId id="318" r:id="rId15"/>
    <p:sldId id="273" r:id="rId16"/>
    <p:sldId id="302" r:id="rId17"/>
    <p:sldId id="258" r:id="rId18"/>
    <p:sldId id="260" r:id="rId19"/>
    <p:sldId id="311" r:id="rId20"/>
    <p:sldId id="301" r:id="rId21"/>
    <p:sldId id="315" r:id="rId22"/>
    <p:sldId id="262" r:id="rId23"/>
    <p:sldId id="296" r:id="rId24"/>
    <p:sldId id="317" r:id="rId25"/>
    <p:sldId id="295" r:id="rId26"/>
    <p:sldId id="281" r:id="rId27"/>
    <p:sldId id="291" r:id="rId28"/>
    <p:sldId id="292" r:id="rId29"/>
    <p:sldId id="293" r:id="rId30"/>
    <p:sldId id="284" r:id="rId31"/>
    <p:sldId id="274" r:id="rId32"/>
    <p:sldId id="275" r:id="rId33"/>
    <p:sldId id="276" r:id="rId34"/>
    <p:sldId id="283" r:id="rId35"/>
    <p:sldId id="278" r:id="rId36"/>
    <p:sldId id="286" r:id="rId37"/>
    <p:sldId id="312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rpski-laptops9" initials="S" lastIdx="28" clrIdx="0">
    <p:extLst>
      <p:ext uri="{19B8F6BF-5375-455C-9EA6-DF929625EA0E}">
        <p15:presenceInfo xmlns:p15="http://schemas.microsoft.com/office/powerpoint/2012/main" userId="Srpski-laptops9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420D"/>
    <a:srgbClr val="007A37"/>
    <a:srgbClr val="009644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74" d="100"/>
          <a:sy n="74" d="100"/>
        </p:scale>
        <p:origin x="232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708F0D-2366-4C1E-9508-A3C47E638F07}" type="doc">
      <dgm:prSet loTypeId="urn:microsoft.com/office/officeart/2005/8/layout/pList2" loCatId="list" qsTypeId="urn:microsoft.com/office/officeart/2005/8/quickstyle/simple1" qsCatId="simple" csTypeId="urn:microsoft.com/office/officeart/2005/8/colors/colorful5" csCatId="colorful" phldr="1"/>
      <dgm:spPr/>
    </dgm:pt>
    <dgm:pt modelId="{A2BA2F3A-10D5-482D-9CE4-5B16EFB8F7ED}">
      <dgm:prSet phldrT="[Text]" custT="1"/>
      <dgm:spPr/>
      <dgm:t>
        <a:bodyPr/>
        <a:lstStyle/>
        <a:p>
          <a:r>
            <a:rPr lang="ru-RU" sz="2000" b="1" dirty="0">
              <a:solidFill>
                <a:schemeClr val="tx1"/>
              </a:solidFill>
              <a:latin typeface="Georgia" panose="02040502050405020303" pitchFamily="18" charset="0"/>
            </a:rPr>
            <a:t>70 студената на српском наставном језику </a:t>
          </a:r>
        </a:p>
        <a:p>
          <a:endParaRPr lang="ru-RU" sz="2400" b="1" dirty="0">
            <a:solidFill>
              <a:schemeClr val="tx1"/>
            </a:solidFill>
            <a:latin typeface="Georgia" panose="02040502050405020303" pitchFamily="18" charset="0"/>
          </a:endParaRPr>
        </a:p>
        <a:p>
          <a:r>
            <a:rPr lang="ru-RU" sz="1800" b="1" dirty="0">
              <a:solidFill>
                <a:schemeClr val="tx1"/>
              </a:solidFill>
              <a:latin typeface="Georgia" panose="02040502050405020303" pitchFamily="18" charset="0"/>
            </a:rPr>
            <a:t>(буџет + самофинансирање) </a:t>
          </a:r>
          <a:endParaRPr lang="en-US" sz="1800" dirty="0">
            <a:solidFill>
              <a:schemeClr val="tx1"/>
            </a:solidFill>
          </a:endParaRPr>
        </a:p>
      </dgm:t>
    </dgm:pt>
    <dgm:pt modelId="{F075FEE8-7034-4B52-92B3-1509B44E278A}" type="parTrans" cxnId="{95D24F4F-8DEF-4A4C-A4E4-A955D34649FA}">
      <dgm:prSet/>
      <dgm:spPr/>
      <dgm:t>
        <a:bodyPr/>
        <a:lstStyle/>
        <a:p>
          <a:endParaRPr lang="en-US"/>
        </a:p>
      </dgm:t>
    </dgm:pt>
    <dgm:pt modelId="{12590C80-3781-4130-8F84-A7DB6A687650}" type="sibTrans" cxnId="{95D24F4F-8DEF-4A4C-A4E4-A955D34649FA}">
      <dgm:prSet/>
      <dgm:spPr/>
      <dgm:t>
        <a:bodyPr/>
        <a:lstStyle/>
        <a:p>
          <a:endParaRPr lang="en-US"/>
        </a:p>
      </dgm:t>
    </dgm:pt>
    <dgm:pt modelId="{6A216A7B-E06A-4DC7-AC7A-7EDAC1B6F72A}">
      <dgm:prSet phldrT="[Text]"/>
      <dgm:spPr/>
      <dgm:t>
        <a:bodyPr/>
        <a:lstStyle/>
        <a:p>
          <a:endParaRPr lang="sr-Cyrl-RS" b="1" dirty="0">
            <a:solidFill>
              <a:schemeClr val="tx1"/>
            </a:solidFill>
            <a:latin typeface="Georgia" panose="02040502050405020303" pitchFamily="18" charset="0"/>
          </a:endParaRPr>
        </a:p>
        <a:p>
          <a:r>
            <a:rPr lang="sr-Cyrl-RS" b="1" dirty="0">
              <a:solidFill>
                <a:schemeClr val="tx1"/>
              </a:solidFill>
              <a:latin typeface="Georgia" panose="02040502050405020303" pitchFamily="18" charset="0"/>
            </a:rPr>
            <a:t>10 студената на ромском наставном језику</a:t>
          </a:r>
        </a:p>
        <a:p>
          <a:endParaRPr lang="sr-Cyrl-RS" b="1" dirty="0">
            <a:solidFill>
              <a:schemeClr val="tx1"/>
            </a:solidFill>
            <a:latin typeface="Georgia" panose="02040502050405020303" pitchFamily="18" charset="0"/>
          </a:endParaRPr>
        </a:p>
        <a:p>
          <a:r>
            <a:rPr lang="sr-Cyrl-RS" b="1" dirty="0">
              <a:solidFill>
                <a:schemeClr val="tx1"/>
              </a:solidFill>
              <a:latin typeface="Georgia" panose="02040502050405020303" pitchFamily="18" charset="0"/>
            </a:rPr>
            <a:t>(буџет)</a:t>
          </a:r>
          <a:endParaRPr lang="en-US" b="1" dirty="0">
            <a:solidFill>
              <a:schemeClr val="tx1"/>
            </a:solidFill>
            <a:latin typeface="Georgia" panose="02040502050405020303" pitchFamily="18" charset="0"/>
          </a:endParaRPr>
        </a:p>
      </dgm:t>
    </dgm:pt>
    <dgm:pt modelId="{C2606029-B19F-4D47-B247-9A60F5E23C4D}" type="parTrans" cxnId="{2ECFD227-2C2E-4D1B-9191-5005D2D6AB9C}">
      <dgm:prSet/>
      <dgm:spPr/>
      <dgm:t>
        <a:bodyPr/>
        <a:lstStyle/>
        <a:p>
          <a:endParaRPr lang="en-US"/>
        </a:p>
      </dgm:t>
    </dgm:pt>
    <dgm:pt modelId="{67B4C68C-EEC7-4E20-ABD8-887B2615EE47}" type="sibTrans" cxnId="{2ECFD227-2C2E-4D1B-9191-5005D2D6AB9C}">
      <dgm:prSet/>
      <dgm:spPr/>
      <dgm:t>
        <a:bodyPr/>
        <a:lstStyle/>
        <a:p>
          <a:endParaRPr lang="en-US"/>
        </a:p>
      </dgm:t>
    </dgm:pt>
    <dgm:pt modelId="{77FD6FD9-5FE6-4FB8-A28A-24B158D7058C}">
      <dgm:prSet phldrT="[Text]" custT="1"/>
      <dgm:spPr/>
      <dgm:t>
        <a:bodyPr/>
        <a:lstStyle/>
        <a:p>
          <a:endParaRPr lang="sr-Cyrl-RS" sz="1900" dirty="0"/>
        </a:p>
        <a:p>
          <a:r>
            <a:rPr lang="sr-Cyrl-RS" sz="2000" b="1" dirty="0">
              <a:solidFill>
                <a:schemeClr val="tx1"/>
              </a:solidFill>
              <a:latin typeface="Georgia" panose="02040502050405020303" pitchFamily="18" charset="0"/>
            </a:rPr>
            <a:t>10 студената на румунском наставном језику</a:t>
          </a:r>
        </a:p>
        <a:p>
          <a:endParaRPr lang="sr-Cyrl-RS" sz="300" b="1" dirty="0">
            <a:solidFill>
              <a:schemeClr val="tx1"/>
            </a:solidFill>
            <a:latin typeface="Georgia" panose="02040502050405020303" pitchFamily="18" charset="0"/>
          </a:endParaRPr>
        </a:p>
        <a:p>
          <a:r>
            <a:rPr lang="sr-Cyrl-RS" sz="2000" b="1" dirty="0">
              <a:solidFill>
                <a:schemeClr val="tx1"/>
              </a:solidFill>
              <a:latin typeface="Georgia" panose="02040502050405020303" pitchFamily="18" charset="0"/>
            </a:rPr>
            <a:t>(буџет)</a:t>
          </a:r>
          <a:endParaRPr lang="en-US" sz="2000" b="1" dirty="0">
            <a:solidFill>
              <a:schemeClr val="tx1"/>
            </a:solidFill>
            <a:latin typeface="Georgia" panose="02040502050405020303" pitchFamily="18" charset="0"/>
          </a:endParaRPr>
        </a:p>
      </dgm:t>
    </dgm:pt>
    <dgm:pt modelId="{88AC37F6-7953-43F8-8CD3-D2C2245B19DE}" type="parTrans" cxnId="{07C4CE47-5548-478B-8962-AAD807ED4623}">
      <dgm:prSet/>
      <dgm:spPr/>
      <dgm:t>
        <a:bodyPr/>
        <a:lstStyle/>
        <a:p>
          <a:endParaRPr lang="en-US"/>
        </a:p>
      </dgm:t>
    </dgm:pt>
    <dgm:pt modelId="{A2B2FF37-F7CA-4C2A-A1DC-604823F36971}" type="sibTrans" cxnId="{07C4CE47-5548-478B-8962-AAD807ED4623}">
      <dgm:prSet/>
      <dgm:spPr/>
      <dgm:t>
        <a:bodyPr/>
        <a:lstStyle/>
        <a:p>
          <a:endParaRPr lang="en-US"/>
        </a:p>
      </dgm:t>
    </dgm:pt>
    <dgm:pt modelId="{E049D80C-19EA-4A63-87F2-2861EE2469D4}" type="pres">
      <dgm:prSet presAssocID="{BE708F0D-2366-4C1E-9508-A3C47E638F07}" presName="Name0" presStyleCnt="0">
        <dgm:presLayoutVars>
          <dgm:dir/>
          <dgm:resizeHandles val="exact"/>
        </dgm:presLayoutVars>
      </dgm:prSet>
      <dgm:spPr/>
    </dgm:pt>
    <dgm:pt modelId="{FF3EE701-99C4-440B-B426-FA6019C17B13}" type="pres">
      <dgm:prSet presAssocID="{BE708F0D-2366-4C1E-9508-A3C47E638F07}" presName="bkgdShp" presStyleLbl="alignAccFollowNode1" presStyleIdx="0" presStyleCnt="1"/>
      <dgm:spPr/>
    </dgm:pt>
    <dgm:pt modelId="{F7E612AC-1116-40B3-8389-10EE9A7EAE4E}" type="pres">
      <dgm:prSet presAssocID="{BE708F0D-2366-4C1E-9508-A3C47E638F07}" presName="linComp" presStyleCnt="0"/>
      <dgm:spPr/>
    </dgm:pt>
    <dgm:pt modelId="{E9791841-53B3-4848-8FCE-6DA556F82AAA}" type="pres">
      <dgm:prSet presAssocID="{A2BA2F3A-10D5-482D-9CE4-5B16EFB8F7ED}" presName="compNode" presStyleCnt="0"/>
      <dgm:spPr/>
    </dgm:pt>
    <dgm:pt modelId="{E2A59E7B-A8EC-44C1-8D27-1A9F4EEA5C27}" type="pres">
      <dgm:prSet presAssocID="{A2BA2F3A-10D5-482D-9CE4-5B16EFB8F7ED}" presName="node" presStyleLbl="node1" presStyleIdx="0" presStyleCnt="3" custScaleX="111556">
        <dgm:presLayoutVars>
          <dgm:bulletEnabled val="1"/>
        </dgm:presLayoutVars>
      </dgm:prSet>
      <dgm:spPr/>
    </dgm:pt>
    <dgm:pt modelId="{3A697F52-FCE3-4657-8E96-8F3CA2580EC3}" type="pres">
      <dgm:prSet presAssocID="{A2BA2F3A-10D5-482D-9CE4-5B16EFB8F7ED}" presName="invisiNode" presStyleLbl="node1" presStyleIdx="0" presStyleCnt="3"/>
      <dgm:spPr/>
    </dgm:pt>
    <dgm:pt modelId="{64070EE3-A366-4046-AA69-7A8EDD89FC88}" type="pres">
      <dgm:prSet presAssocID="{A2BA2F3A-10D5-482D-9CE4-5B16EFB8F7ED}" presName="imagNode" presStyleLbl="fgImgPlace1" presStyleIdx="0" presStyleCnt="3" custScaleX="91563" custScaleY="115955" custLinFactNeighborX="4738" custLinFactNeighborY="242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F78AFDC2-A501-429F-A02D-CE4005E093DB}" type="pres">
      <dgm:prSet presAssocID="{12590C80-3781-4130-8F84-A7DB6A687650}" presName="sibTrans" presStyleLbl="sibTrans2D1" presStyleIdx="0" presStyleCnt="0"/>
      <dgm:spPr/>
    </dgm:pt>
    <dgm:pt modelId="{37DE6874-DD87-4EAA-84D2-5F2649ACB21B}" type="pres">
      <dgm:prSet presAssocID="{6A216A7B-E06A-4DC7-AC7A-7EDAC1B6F72A}" presName="compNode" presStyleCnt="0"/>
      <dgm:spPr/>
    </dgm:pt>
    <dgm:pt modelId="{32830BED-C710-4BF6-9099-154931547118}" type="pres">
      <dgm:prSet presAssocID="{6A216A7B-E06A-4DC7-AC7A-7EDAC1B6F72A}" presName="node" presStyleLbl="node1" presStyleIdx="1" presStyleCnt="3">
        <dgm:presLayoutVars>
          <dgm:bulletEnabled val="1"/>
        </dgm:presLayoutVars>
      </dgm:prSet>
      <dgm:spPr/>
    </dgm:pt>
    <dgm:pt modelId="{749DA941-DF73-40D6-BBB4-E09CDFC20AE9}" type="pres">
      <dgm:prSet presAssocID="{6A216A7B-E06A-4DC7-AC7A-7EDAC1B6F72A}" presName="invisiNode" presStyleLbl="node1" presStyleIdx="1" presStyleCnt="3"/>
      <dgm:spPr/>
    </dgm:pt>
    <dgm:pt modelId="{7652E9C4-6A8B-4E63-9947-2D06CE6D6D95}" type="pres">
      <dgm:prSet presAssocID="{6A216A7B-E06A-4DC7-AC7A-7EDAC1B6F72A}" presName="imagNode" presStyleLbl="fgImgPlace1" presStyleIdx="1" presStyleCnt="3" custScaleX="100196" custScaleY="131120" custLinFactNeighborX="2439" custLinFactNeighborY="126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6864A2C4-D0EF-4514-AA83-0EF53647A324}" type="pres">
      <dgm:prSet presAssocID="{67B4C68C-EEC7-4E20-ABD8-887B2615EE47}" presName="sibTrans" presStyleLbl="sibTrans2D1" presStyleIdx="0" presStyleCnt="0"/>
      <dgm:spPr/>
    </dgm:pt>
    <dgm:pt modelId="{6A8E61BD-FE88-404C-8A3F-A03D1D068A3A}" type="pres">
      <dgm:prSet presAssocID="{77FD6FD9-5FE6-4FB8-A28A-24B158D7058C}" presName="compNode" presStyleCnt="0"/>
      <dgm:spPr/>
    </dgm:pt>
    <dgm:pt modelId="{D7357EA6-C032-4DF7-8457-5328A462CE8B}" type="pres">
      <dgm:prSet presAssocID="{77FD6FD9-5FE6-4FB8-A28A-24B158D7058C}" presName="node" presStyleLbl="node1" presStyleIdx="2" presStyleCnt="3">
        <dgm:presLayoutVars>
          <dgm:bulletEnabled val="1"/>
        </dgm:presLayoutVars>
      </dgm:prSet>
      <dgm:spPr/>
    </dgm:pt>
    <dgm:pt modelId="{063DA27C-AC48-4CBA-94DF-E3EEEBAD6FB8}" type="pres">
      <dgm:prSet presAssocID="{77FD6FD9-5FE6-4FB8-A28A-24B158D7058C}" presName="invisiNode" presStyleLbl="node1" presStyleIdx="2" presStyleCnt="3"/>
      <dgm:spPr/>
    </dgm:pt>
    <dgm:pt modelId="{A06C667C-4FE8-44AA-A49E-B61A7088A951}" type="pres">
      <dgm:prSet presAssocID="{77FD6FD9-5FE6-4FB8-A28A-24B158D7058C}" presName="imagNode" presStyleLbl="fgImgPlace1" presStyleIdx="2" presStyleCnt="3" custScaleX="83080" custScaleY="120047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D84E5602-1722-4891-9D4B-42151D7B1152}" type="presOf" srcId="{67B4C68C-EEC7-4E20-ABD8-887B2615EE47}" destId="{6864A2C4-D0EF-4514-AA83-0EF53647A324}" srcOrd="0" destOrd="0" presId="urn:microsoft.com/office/officeart/2005/8/layout/pList2"/>
    <dgm:cxn modelId="{4054811A-3228-4636-95CC-7586077125CC}" type="presOf" srcId="{A2BA2F3A-10D5-482D-9CE4-5B16EFB8F7ED}" destId="{E2A59E7B-A8EC-44C1-8D27-1A9F4EEA5C27}" srcOrd="0" destOrd="0" presId="urn:microsoft.com/office/officeart/2005/8/layout/pList2"/>
    <dgm:cxn modelId="{795E621D-F1C4-4F86-94D9-27DDD4CD02C5}" type="presOf" srcId="{BE708F0D-2366-4C1E-9508-A3C47E638F07}" destId="{E049D80C-19EA-4A63-87F2-2861EE2469D4}" srcOrd="0" destOrd="0" presId="urn:microsoft.com/office/officeart/2005/8/layout/pList2"/>
    <dgm:cxn modelId="{A327461E-CA7C-44D0-B5E5-4F42407541E1}" type="presOf" srcId="{12590C80-3781-4130-8F84-A7DB6A687650}" destId="{F78AFDC2-A501-429F-A02D-CE4005E093DB}" srcOrd="0" destOrd="0" presId="urn:microsoft.com/office/officeart/2005/8/layout/pList2"/>
    <dgm:cxn modelId="{EB9BFE24-EC03-44B0-8C24-8F3EADBF23C3}" type="presOf" srcId="{6A216A7B-E06A-4DC7-AC7A-7EDAC1B6F72A}" destId="{32830BED-C710-4BF6-9099-154931547118}" srcOrd="0" destOrd="0" presId="urn:microsoft.com/office/officeart/2005/8/layout/pList2"/>
    <dgm:cxn modelId="{2ECFD227-2C2E-4D1B-9191-5005D2D6AB9C}" srcId="{BE708F0D-2366-4C1E-9508-A3C47E638F07}" destId="{6A216A7B-E06A-4DC7-AC7A-7EDAC1B6F72A}" srcOrd="1" destOrd="0" parTransId="{C2606029-B19F-4D47-B247-9A60F5E23C4D}" sibTransId="{67B4C68C-EEC7-4E20-ABD8-887B2615EE47}"/>
    <dgm:cxn modelId="{07C4CE47-5548-478B-8962-AAD807ED4623}" srcId="{BE708F0D-2366-4C1E-9508-A3C47E638F07}" destId="{77FD6FD9-5FE6-4FB8-A28A-24B158D7058C}" srcOrd="2" destOrd="0" parTransId="{88AC37F6-7953-43F8-8CD3-D2C2245B19DE}" sibTransId="{A2B2FF37-F7CA-4C2A-A1DC-604823F36971}"/>
    <dgm:cxn modelId="{C3C9906E-C65E-47C3-BB59-D42B7004B7FB}" type="presOf" srcId="{77FD6FD9-5FE6-4FB8-A28A-24B158D7058C}" destId="{D7357EA6-C032-4DF7-8457-5328A462CE8B}" srcOrd="0" destOrd="0" presId="urn:microsoft.com/office/officeart/2005/8/layout/pList2"/>
    <dgm:cxn modelId="{95D24F4F-8DEF-4A4C-A4E4-A955D34649FA}" srcId="{BE708F0D-2366-4C1E-9508-A3C47E638F07}" destId="{A2BA2F3A-10D5-482D-9CE4-5B16EFB8F7ED}" srcOrd="0" destOrd="0" parTransId="{F075FEE8-7034-4B52-92B3-1509B44E278A}" sibTransId="{12590C80-3781-4130-8F84-A7DB6A687650}"/>
    <dgm:cxn modelId="{31FD8C83-890E-4CB9-A95A-E116B4EB3431}" type="presParOf" srcId="{E049D80C-19EA-4A63-87F2-2861EE2469D4}" destId="{FF3EE701-99C4-440B-B426-FA6019C17B13}" srcOrd="0" destOrd="0" presId="urn:microsoft.com/office/officeart/2005/8/layout/pList2"/>
    <dgm:cxn modelId="{60A1522D-3D0C-46FE-BBC1-7D40EC0AA00F}" type="presParOf" srcId="{E049D80C-19EA-4A63-87F2-2861EE2469D4}" destId="{F7E612AC-1116-40B3-8389-10EE9A7EAE4E}" srcOrd="1" destOrd="0" presId="urn:microsoft.com/office/officeart/2005/8/layout/pList2"/>
    <dgm:cxn modelId="{E7C7EAA2-3A55-430F-B6ED-5FC9A7856000}" type="presParOf" srcId="{F7E612AC-1116-40B3-8389-10EE9A7EAE4E}" destId="{E9791841-53B3-4848-8FCE-6DA556F82AAA}" srcOrd="0" destOrd="0" presId="urn:microsoft.com/office/officeart/2005/8/layout/pList2"/>
    <dgm:cxn modelId="{ED15AB94-B2B2-4DBE-8005-A422DEE6DBFC}" type="presParOf" srcId="{E9791841-53B3-4848-8FCE-6DA556F82AAA}" destId="{E2A59E7B-A8EC-44C1-8D27-1A9F4EEA5C27}" srcOrd="0" destOrd="0" presId="urn:microsoft.com/office/officeart/2005/8/layout/pList2"/>
    <dgm:cxn modelId="{5045A29B-5B22-4B6D-AACC-07BC6EC1644D}" type="presParOf" srcId="{E9791841-53B3-4848-8FCE-6DA556F82AAA}" destId="{3A697F52-FCE3-4657-8E96-8F3CA2580EC3}" srcOrd="1" destOrd="0" presId="urn:microsoft.com/office/officeart/2005/8/layout/pList2"/>
    <dgm:cxn modelId="{75884179-2C4E-4AFF-A262-8FB6C9E75425}" type="presParOf" srcId="{E9791841-53B3-4848-8FCE-6DA556F82AAA}" destId="{64070EE3-A366-4046-AA69-7A8EDD89FC88}" srcOrd="2" destOrd="0" presId="urn:microsoft.com/office/officeart/2005/8/layout/pList2"/>
    <dgm:cxn modelId="{7ED32A46-2E1C-4EF5-8C4C-2EC759F94B5D}" type="presParOf" srcId="{F7E612AC-1116-40B3-8389-10EE9A7EAE4E}" destId="{F78AFDC2-A501-429F-A02D-CE4005E093DB}" srcOrd="1" destOrd="0" presId="urn:microsoft.com/office/officeart/2005/8/layout/pList2"/>
    <dgm:cxn modelId="{B1C05AF3-5F06-422D-882C-0210C28A7DEE}" type="presParOf" srcId="{F7E612AC-1116-40B3-8389-10EE9A7EAE4E}" destId="{37DE6874-DD87-4EAA-84D2-5F2649ACB21B}" srcOrd="2" destOrd="0" presId="urn:microsoft.com/office/officeart/2005/8/layout/pList2"/>
    <dgm:cxn modelId="{B9D63A31-E07F-40FF-8458-049CB3D123D0}" type="presParOf" srcId="{37DE6874-DD87-4EAA-84D2-5F2649ACB21B}" destId="{32830BED-C710-4BF6-9099-154931547118}" srcOrd="0" destOrd="0" presId="urn:microsoft.com/office/officeart/2005/8/layout/pList2"/>
    <dgm:cxn modelId="{4F251B56-F59E-44A2-8DD3-F3F992746AC5}" type="presParOf" srcId="{37DE6874-DD87-4EAA-84D2-5F2649ACB21B}" destId="{749DA941-DF73-40D6-BBB4-E09CDFC20AE9}" srcOrd="1" destOrd="0" presId="urn:microsoft.com/office/officeart/2005/8/layout/pList2"/>
    <dgm:cxn modelId="{D07636C5-A60C-42C3-B622-E1FA6C351EC7}" type="presParOf" srcId="{37DE6874-DD87-4EAA-84D2-5F2649ACB21B}" destId="{7652E9C4-6A8B-4E63-9947-2D06CE6D6D95}" srcOrd="2" destOrd="0" presId="urn:microsoft.com/office/officeart/2005/8/layout/pList2"/>
    <dgm:cxn modelId="{C5D53B51-E231-42CC-B567-7311F4170E3B}" type="presParOf" srcId="{F7E612AC-1116-40B3-8389-10EE9A7EAE4E}" destId="{6864A2C4-D0EF-4514-AA83-0EF53647A324}" srcOrd="3" destOrd="0" presId="urn:microsoft.com/office/officeart/2005/8/layout/pList2"/>
    <dgm:cxn modelId="{9C9CB5F2-F054-4D9F-8210-64D975E392C1}" type="presParOf" srcId="{F7E612AC-1116-40B3-8389-10EE9A7EAE4E}" destId="{6A8E61BD-FE88-404C-8A3F-A03D1D068A3A}" srcOrd="4" destOrd="0" presId="urn:microsoft.com/office/officeart/2005/8/layout/pList2"/>
    <dgm:cxn modelId="{937F744E-066A-48A8-B70E-A4A4AFF20074}" type="presParOf" srcId="{6A8E61BD-FE88-404C-8A3F-A03D1D068A3A}" destId="{D7357EA6-C032-4DF7-8457-5328A462CE8B}" srcOrd="0" destOrd="0" presId="urn:microsoft.com/office/officeart/2005/8/layout/pList2"/>
    <dgm:cxn modelId="{FE5432C0-841E-4353-A7CC-9CAEDA056C4C}" type="presParOf" srcId="{6A8E61BD-FE88-404C-8A3F-A03D1D068A3A}" destId="{063DA27C-AC48-4CBA-94DF-E3EEEBAD6FB8}" srcOrd="1" destOrd="0" presId="urn:microsoft.com/office/officeart/2005/8/layout/pList2"/>
    <dgm:cxn modelId="{2D54839E-AB16-4734-AADB-F5855155ED7F}" type="presParOf" srcId="{6A8E61BD-FE88-404C-8A3F-A03D1D068A3A}" destId="{A06C667C-4FE8-44AA-A49E-B61A7088A95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3EE701-99C4-440B-B426-FA6019C17B13}">
      <dsp:nvSpPr>
        <dsp:cNvPr id="0" name=""/>
        <dsp:cNvSpPr/>
      </dsp:nvSpPr>
      <dsp:spPr>
        <a:xfrm>
          <a:off x="0" y="0"/>
          <a:ext cx="9539784" cy="191614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070EE3-A366-4046-AA69-7A8EDD89FC88}">
      <dsp:nvSpPr>
        <dsp:cNvPr id="0" name=""/>
        <dsp:cNvSpPr/>
      </dsp:nvSpPr>
      <dsp:spPr>
        <a:xfrm>
          <a:off x="686647" y="177421"/>
          <a:ext cx="2473669" cy="162936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A59E7B-A8EC-44C1-8D27-1A9F4EEA5C27}">
      <dsp:nvSpPr>
        <dsp:cNvPr id="0" name=""/>
        <dsp:cNvSpPr/>
      </dsp:nvSpPr>
      <dsp:spPr>
        <a:xfrm rot="10800000">
          <a:off x="288580" y="1916145"/>
          <a:ext cx="3013800" cy="234195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000" b="1" kern="1200" dirty="0">
              <a:solidFill>
                <a:schemeClr val="tx1"/>
              </a:solidFill>
              <a:latin typeface="Georgia" panose="02040502050405020303" pitchFamily="18" charset="0"/>
            </a:rPr>
            <a:t>70 студената на српском наставном језику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2400" b="1" kern="1200" dirty="0">
            <a:solidFill>
              <a:schemeClr val="tx1"/>
            </a:solidFill>
            <a:latin typeface="Georgia" panose="02040502050405020303" pitchFamily="18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800" b="1" kern="1200" dirty="0">
              <a:solidFill>
                <a:schemeClr val="tx1"/>
              </a:solidFill>
              <a:latin typeface="Georgia" panose="02040502050405020303" pitchFamily="18" charset="0"/>
            </a:rPr>
            <a:t>(буџет + самофинансирање) </a:t>
          </a:r>
          <a:endParaRPr lang="en-US" sz="1800" kern="1200" dirty="0">
            <a:solidFill>
              <a:schemeClr val="tx1"/>
            </a:solidFill>
          </a:endParaRPr>
        </a:p>
      </dsp:txBody>
      <dsp:txXfrm rot="10800000">
        <a:off x="360603" y="1916145"/>
        <a:ext cx="2869754" cy="2269932"/>
      </dsp:txXfrm>
    </dsp:sp>
    <dsp:sp modelId="{7652E9C4-6A8B-4E63-9947-2D06CE6D6D95}">
      <dsp:nvSpPr>
        <dsp:cNvPr id="0" name=""/>
        <dsp:cNvSpPr/>
      </dsp:nvSpPr>
      <dsp:spPr>
        <a:xfrm>
          <a:off x="3638433" y="54588"/>
          <a:ext cx="2706898" cy="184246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30BED-C710-4BF6-9099-154931547118}">
      <dsp:nvSpPr>
        <dsp:cNvPr id="0" name=""/>
        <dsp:cNvSpPr/>
      </dsp:nvSpPr>
      <dsp:spPr>
        <a:xfrm rot="10800000">
          <a:off x="3575188" y="1916145"/>
          <a:ext cx="2701603" cy="234195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3204992"/>
            <a:satOff val="-5268"/>
            <a:lumOff val="-19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sr-Cyrl-RS" sz="1900" b="1" kern="1200" dirty="0">
            <a:solidFill>
              <a:schemeClr val="tx1"/>
            </a:solidFill>
            <a:latin typeface="Georgia" panose="02040502050405020303" pitchFamily="18" charset="0"/>
          </a:endParaRP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r-Cyrl-RS" sz="1900" b="1" kern="1200" dirty="0">
              <a:solidFill>
                <a:schemeClr val="tx1"/>
              </a:solidFill>
              <a:latin typeface="Georgia" panose="02040502050405020303" pitchFamily="18" charset="0"/>
            </a:rPr>
            <a:t>10 студената на ромском наставном језику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sr-Cyrl-RS" sz="1900" b="1" kern="1200" dirty="0">
            <a:solidFill>
              <a:schemeClr val="tx1"/>
            </a:solidFill>
            <a:latin typeface="Georgia" panose="02040502050405020303" pitchFamily="18" charset="0"/>
          </a:endParaRP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r-Cyrl-RS" sz="1900" b="1" kern="1200" dirty="0">
              <a:solidFill>
                <a:schemeClr val="tx1"/>
              </a:solidFill>
              <a:latin typeface="Georgia" panose="02040502050405020303" pitchFamily="18" charset="0"/>
            </a:rPr>
            <a:t>(буџет)</a:t>
          </a:r>
          <a:endParaRPr lang="en-US" sz="1900" b="1" kern="1200" dirty="0">
            <a:solidFill>
              <a:schemeClr val="tx1"/>
            </a:solidFill>
            <a:latin typeface="Georgia" panose="02040502050405020303" pitchFamily="18" charset="0"/>
          </a:endParaRPr>
        </a:p>
      </dsp:txBody>
      <dsp:txXfrm rot="10800000">
        <a:off x="3647211" y="1916145"/>
        <a:ext cx="2557557" cy="2269932"/>
      </dsp:txXfrm>
    </dsp:sp>
    <dsp:sp modelId="{A06C667C-4FE8-44AA-A49E-B61A7088A951}">
      <dsp:nvSpPr>
        <dsp:cNvPr id="0" name=""/>
        <dsp:cNvSpPr/>
      </dsp:nvSpPr>
      <dsp:spPr>
        <a:xfrm>
          <a:off x="6778155" y="114638"/>
          <a:ext cx="2244492" cy="168686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57EA6-C032-4DF7-8457-5328A462CE8B}">
      <dsp:nvSpPr>
        <dsp:cNvPr id="0" name=""/>
        <dsp:cNvSpPr/>
      </dsp:nvSpPr>
      <dsp:spPr>
        <a:xfrm rot="10800000">
          <a:off x="6549600" y="1916145"/>
          <a:ext cx="2701603" cy="234195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6409983"/>
            <a:satOff val="-10537"/>
            <a:lumOff val="-39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sr-Cyrl-RS" sz="1900" kern="1200" dirty="0"/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r-Cyrl-RS" sz="2000" b="1" kern="1200" dirty="0">
              <a:solidFill>
                <a:schemeClr val="tx1"/>
              </a:solidFill>
              <a:latin typeface="Georgia" panose="02040502050405020303" pitchFamily="18" charset="0"/>
            </a:rPr>
            <a:t>10 студената на румунском наставном језику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sr-Cyrl-RS" sz="300" b="1" kern="1200" dirty="0">
            <a:solidFill>
              <a:schemeClr val="tx1"/>
            </a:solidFill>
            <a:latin typeface="Georgia" panose="02040502050405020303" pitchFamily="18" charset="0"/>
          </a:endParaRP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sr-Cyrl-RS" sz="2000" b="1" kern="1200" dirty="0">
              <a:solidFill>
                <a:schemeClr val="tx1"/>
              </a:solidFill>
              <a:latin typeface="Georgia" panose="02040502050405020303" pitchFamily="18" charset="0"/>
            </a:rPr>
            <a:t>(буџет)</a:t>
          </a:r>
          <a:endParaRPr lang="en-US" sz="2000" b="1" kern="1200" dirty="0">
            <a:solidFill>
              <a:schemeClr val="tx1"/>
            </a:solidFill>
            <a:latin typeface="Georgia" panose="02040502050405020303" pitchFamily="18" charset="0"/>
          </a:endParaRPr>
        </a:p>
      </dsp:txBody>
      <dsp:txXfrm rot="10800000">
        <a:off x="6621623" y="1916145"/>
        <a:ext cx="2557557" cy="22699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976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86321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25162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22116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58515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98311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78328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17946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24345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69369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04294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27329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65142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956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45037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726937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057963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548948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9197">
        <p15:prstTrans prst="peelOff"/>
      </p:transition>
    </mc:Choice>
    <mc:Fallback xmlns="">
      <p:transition spd="slow" advTm="19197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pPr/>
              <a:t>4/27/2026</a:t>
            </a:fld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638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1" r:id="rId16"/>
    <p:sldLayoutId id="2147483692" r:id="rId17"/>
    <p:sldLayoutId id="2147483693" r:id="rId18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5" Type="http://schemas.microsoft.com/office/2007/relationships/hdphoto" Target="../media/hdphoto3.wdp"/><Relationship Id="rId4" Type="http://schemas.openxmlformats.org/officeDocument/2006/relationships/image" Target="../media/image4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Relationship Id="rId9" Type="http://schemas.openxmlformats.org/officeDocument/2006/relationships/image" Target="../media/image5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jpg"/><Relationship Id="rId5" Type="http://schemas.openxmlformats.org/officeDocument/2006/relationships/image" Target="../media/image62.jpeg"/><Relationship Id="rId4" Type="http://schemas.openxmlformats.org/officeDocument/2006/relationships/image" Target="../media/image61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7" Type="http://schemas.openxmlformats.org/officeDocument/2006/relationships/image" Target="../media/image69.jp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G"/><Relationship Id="rId5" Type="http://schemas.openxmlformats.org/officeDocument/2006/relationships/image" Target="../media/image67.JPG"/><Relationship Id="rId4" Type="http://schemas.openxmlformats.org/officeDocument/2006/relationships/image" Target="../media/image6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7" Type="http://schemas.openxmlformats.org/officeDocument/2006/relationships/image" Target="../media/image78.jpg"/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5" Type="http://schemas.openxmlformats.org/officeDocument/2006/relationships/image" Target="../media/image76.JPG"/><Relationship Id="rId4" Type="http://schemas.openxmlformats.org/officeDocument/2006/relationships/image" Target="../media/image75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466489" y="787822"/>
            <a:ext cx="9474259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Државна акредитована </a:t>
            </a:r>
          </a:p>
          <a:p>
            <a:pPr algn="ctr"/>
            <a:r>
              <a:rPr lang="ru-RU" sz="32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Висока струковна васпитачка и медицинска школа у Вршцу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182" y="2556603"/>
            <a:ext cx="1455301" cy="8186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5638" y="3867018"/>
            <a:ext cx="1479480" cy="858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1184" y="5169146"/>
            <a:ext cx="1428391" cy="8204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954" y="462634"/>
            <a:ext cx="1591194" cy="15972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6"/>
          <a:srcRect l="4459" r="5999"/>
          <a:stretch/>
        </p:blipFill>
        <p:spPr>
          <a:xfrm>
            <a:off x="7112037" y="2589738"/>
            <a:ext cx="4353636" cy="33990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59" t="13533" r="19317" b="35759"/>
          <a:stretch/>
        </p:blipFill>
        <p:spPr>
          <a:xfrm>
            <a:off x="916551" y="2603386"/>
            <a:ext cx="4109917" cy="33853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077556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939" y="517298"/>
            <a:ext cx="7206930" cy="1240970"/>
          </a:xfrm>
        </p:spPr>
        <p:txBody>
          <a:bodyPr/>
          <a:lstStyle/>
          <a:p>
            <a:pPr algn="ctr"/>
            <a:r>
              <a:rPr lang="sr-Cyrl-RS" sz="3200" b="1" dirty="0">
                <a:latin typeface="Georgia" panose="02040502050405020303" pitchFamily="18" charset="0"/>
                <a:cs typeface="Times New Roman" pitchFamily="18" charset="0"/>
              </a:rPr>
              <a:t>О Високој школи у Вршцу</a:t>
            </a:r>
            <a:endParaRPr lang="en-US" sz="3200" b="1" dirty="0">
              <a:latin typeface="Georgia" panose="02040502050405020303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785" y="2347415"/>
            <a:ext cx="8434316" cy="4379956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endParaRPr lang="sr-Latn-RS" sz="2400" dirty="0">
              <a:solidFill>
                <a:schemeClr val="tx1"/>
              </a:solidFill>
              <a:latin typeface="Georgia" panose="02040502050405020303" pitchFamily="18" charset="0"/>
              <a:cs typeface="Times New Roman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sr-Latn-RS" sz="2400" dirty="0">
              <a:solidFill>
                <a:schemeClr val="tx1"/>
              </a:solidFill>
              <a:latin typeface="Georgia" panose="02040502050405020303" pitchFamily="18" charset="0"/>
              <a:cs typeface="Times New Roman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У Вршцу, граду под Кулом, давне 1920. године основана је Учитељска школа, која је 1973. претворена у Педагошку академију, затим 1993. у Вишу школу, да би 2007. године добила акредитацију за Високу школу.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ru-RU" sz="14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Јединствена је у земљи и региону по томе што, поред наставе на српском језику, нуди и образовање на румунском и ромском језику.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sr-Latn-RS" sz="24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sr-Latn-RS" sz="24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sr-Latn-RS" sz="24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sr-Latn-RS" sz="24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sr-Latn-RS" sz="2400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853" y="3554991"/>
            <a:ext cx="3007057" cy="29058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259" t="3697" r="3533" b="6670"/>
          <a:stretch/>
        </p:blipFill>
        <p:spPr>
          <a:xfrm>
            <a:off x="7625392" y="335236"/>
            <a:ext cx="4290334" cy="28460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96089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34"/>
          <p:cNvGrpSpPr>
            <a:grpSpLocks/>
          </p:cNvGrpSpPr>
          <p:nvPr/>
        </p:nvGrpSpPr>
        <p:grpSpPr bwMode="auto">
          <a:xfrm>
            <a:off x="152411" y="3011487"/>
            <a:ext cx="4292600" cy="3797300"/>
            <a:chOff x="412750" y="2762250"/>
            <a:chExt cx="4718050" cy="4173538"/>
          </a:xfrm>
        </p:grpSpPr>
        <p:sp>
          <p:nvSpPr>
            <p:cNvPr id="3" name="Freeform 91"/>
            <p:cNvSpPr>
              <a:spLocks/>
            </p:cNvSpPr>
            <p:nvPr/>
          </p:nvSpPr>
          <p:spPr bwMode="auto">
            <a:xfrm>
              <a:off x="1210142" y="3126912"/>
              <a:ext cx="1601764" cy="2006509"/>
            </a:xfrm>
            <a:custGeom>
              <a:avLst/>
              <a:gdLst>
                <a:gd name="T0" fmla="*/ 21 w 470"/>
                <a:gd name="T1" fmla="*/ 41 h 589"/>
                <a:gd name="T2" fmla="*/ 4 w 470"/>
                <a:gd name="T3" fmla="*/ 419 h 589"/>
                <a:gd name="T4" fmla="*/ 150 w 470"/>
                <a:gd name="T5" fmla="*/ 579 h 589"/>
                <a:gd name="T6" fmla="*/ 292 w 470"/>
                <a:gd name="T7" fmla="*/ 585 h 589"/>
                <a:gd name="T8" fmla="*/ 451 w 470"/>
                <a:gd name="T9" fmla="*/ 439 h 589"/>
                <a:gd name="T10" fmla="*/ 469 w 470"/>
                <a:gd name="T11" fmla="*/ 61 h 589"/>
                <a:gd name="T12" fmla="*/ 429 w 470"/>
                <a:gd name="T13" fmla="*/ 18 h 589"/>
                <a:gd name="T14" fmla="*/ 65 w 470"/>
                <a:gd name="T15" fmla="*/ 1 h 589"/>
                <a:gd name="T16" fmla="*/ 21 w 470"/>
                <a:gd name="T17" fmla="*/ 41 h 5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0" h="589">
                  <a:moveTo>
                    <a:pt x="21" y="41"/>
                  </a:moveTo>
                  <a:cubicBezTo>
                    <a:pt x="4" y="419"/>
                    <a:pt x="4" y="419"/>
                    <a:pt x="4" y="419"/>
                  </a:cubicBezTo>
                  <a:cubicBezTo>
                    <a:pt x="0" y="503"/>
                    <a:pt x="66" y="575"/>
                    <a:pt x="150" y="579"/>
                  </a:cubicBezTo>
                  <a:cubicBezTo>
                    <a:pt x="292" y="585"/>
                    <a:pt x="292" y="585"/>
                    <a:pt x="292" y="585"/>
                  </a:cubicBezTo>
                  <a:cubicBezTo>
                    <a:pt x="376" y="589"/>
                    <a:pt x="448" y="523"/>
                    <a:pt x="451" y="439"/>
                  </a:cubicBezTo>
                  <a:cubicBezTo>
                    <a:pt x="469" y="61"/>
                    <a:pt x="469" y="61"/>
                    <a:pt x="469" y="61"/>
                  </a:cubicBezTo>
                  <a:cubicBezTo>
                    <a:pt x="470" y="38"/>
                    <a:pt x="452" y="19"/>
                    <a:pt x="429" y="18"/>
                  </a:cubicBezTo>
                  <a:cubicBezTo>
                    <a:pt x="65" y="1"/>
                    <a:pt x="65" y="1"/>
                    <a:pt x="65" y="1"/>
                  </a:cubicBezTo>
                  <a:cubicBezTo>
                    <a:pt x="42" y="0"/>
                    <a:pt x="22" y="18"/>
                    <a:pt x="21" y="41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" name="Freeform 92"/>
            <p:cNvSpPr>
              <a:spLocks/>
            </p:cNvSpPr>
            <p:nvPr/>
          </p:nvSpPr>
          <p:spPr bwMode="auto">
            <a:xfrm>
              <a:off x="1241549" y="3177510"/>
              <a:ext cx="1558144" cy="1029426"/>
            </a:xfrm>
            <a:custGeom>
              <a:avLst/>
              <a:gdLst>
                <a:gd name="T0" fmla="*/ 451 w 458"/>
                <a:gd name="T1" fmla="*/ 245 h 302"/>
                <a:gd name="T2" fmla="*/ 458 w 458"/>
                <a:gd name="T3" fmla="*/ 81 h 302"/>
                <a:gd name="T4" fmla="*/ 418 w 458"/>
                <a:gd name="T5" fmla="*/ 64 h 302"/>
                <a:gd name="T6" fmla="*/ 110 w 458"/>
                <a:gd name="T7" fmla="*/ 61 h 302"/>
                <a:gd name="T8" fmla="*/ 23 w 458"/>
                <a:gd name="T9" fmla="*/ 0 h 302"/>
                <a:gd name="T10" fmla="*/ 12 w 458"/>
                <a:gd name="T11" fmla="*/ 26 h 302"/>
                <a:gd name="T12" fmla="*/ 0 w 458"/>
                <a:gd name="T13" fmla="*/ 302 h 302"/>
                <a:gd name="T14" fmla="*/ 98 w 458"/>
                <a:gd name="T15" fmla="*/ 253 h 302"/>
                <a:gd name="T16" fmla="*/ 415 w 458"/>
                <a:gd name="T17" fmla="*/ 257 h 302"/>
                <a:gd name="T18" fmla="*/ 451 w 458"/>
                <a:gd name="T19" fmla="*/ 245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58" h="302">
                  <a:moveTo>
                    <a:pt x="451" y="245"/>
                  </a:moveTo>
                  <a:cubicBezTo>
                    <a:pt x="458" y="81"/>
                    <a:pt x="458" y="81"/>
                    <a:pt x="458" y="81"/>
                  </a:cubicBezTo>
                  <a:cubicBezTo>
                    <a:pt x="448" y="71"/>
                    <a:pt x="433" y="65"/>
                    <a:pt x="418" y="64"/>
                  </a:cubicBezTo>
                  <a:cubicBezTo>
                    <a:pt x="110" y="61"/>
                    <a:pt x="110" y="61"/>
                    <a:pt x="110" y="61"/>
                  </a:cubicBezTo>
                  <a:cubicBezTo>
                    <a:pt x="90" y="32"/>
                    <a:pt x="59" y="10"/>
                    <a:pt x="23" y="0"/>
                  </a:cubicBezTo>
                  <a:cubicBezTo>
                    <a:pt x="17" y="7"/>
                    <a:pt x="13" y="16"/>
                    <a:pt x="12" y="26"/>
                  </a:cubicBezTo>
                  <a:cubicBezTo>
                    <a:pt x="0" y="302"/>
                    <a:pt x="0" y="302"/>
                    <a:pt x="0" y="302"/>
                  </a:cubicBezTo>
                  <a:cubicBezTo>
                    <a:pt x="39" y="298"/>
                    <a:pt x="73" y="279"/>
                    <a:pt x="98" y="253"/>
                  </a:cubicBezTo>
                  <a:cubicBezTo>
                    <a:pt x="415" y="257"/>
                    <a:pt x="415" y="257"/>
                    <a:pt x="415" y="257"/>
                  </a:cubicBezTo>
                  <a:cubicBezTo>
                    <a:pt x="429" y="257"/>
                    <a:pt x="441" y="253"/>
                    <a:pt x="451" y="245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5" name="Freeform 93"/>
            <p:cNvSpPr>
              <a:spLocks/>
            </p:cNvSpPr>
            <p:nvPr/>
          </p:nvSpPr>
          <p:spPr bwMode="auto">
            <a:xfrm>
              <a:off x="1325301" y="4676285"/>
              <a:ext cx="1203940" cy="2259503"/>
            </a:xfrm>
            <a:custGeom>
              <a:avLst/>
              <a:gdLst>
                <a:gd name="T0" fmla="*/ 324 w 353"/>
                <a:gd name="T1" fmla="*/ 663 h 663"/>
                <a:gd name="T2" fmla="*/ 352 w 353"/>
                <a:gd name="T3" fmla="*/ 62 h 663"/>
                <a:gd name="T4" fmla="*/ 306 w 353"/>
                <a:gd name="T5" fmla="*/ 11 h 663"/>
                <a:gd name="T6" fmla="*/ 79 w 353"/>
                <a:gd name="T7" fmla="*/ 1 h 663"/>
                <a:gd name="T8" fmla="*/ 28 w 353"/>
                <a:gd name="T9" fmla="*/ 47 h 663"/>
                <a:gd name="T10" fmla="*/ 0 w 353"/>
                <a:gd name="T11" fmla="*/ 663 h 663"/>
                <a:gd name="T12" fmla="*/ 324 w 353"/>
                <a:gd name="T13" fmla="*/ 663 h 6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3" h="663">
                  <a:moveTo>
                    <a:pt x="324" y="663"/>
                  </a:moveTo>
                  <a:cubicBezTo>
                    <a:pt x="352" y="62"/>
                    <a:pt x="352" y="62"/>
                    <a:pt x="352" y="62"/>
                  </a:cubicBezTo>
                  <a:cubicBezTo>
                    <a:pt x="353" y="35"/>
                    <a:pt x="332" y="13"/>
                    <a:pt x="306" y="11"/>
                  </a:cubicBezTo>
                  <a:cubicBezTo>
                    <a:pt x="79" y="1"/>
                    <a:pt x="79" y="1"/>
                    <a:pt x="79" y="1"/>
                  </a:cubicBezTo>
                  <a:cubicBezTo>
                    <a:pt x="52" y="0"/>
                    <a:pt x="30" y="20"/>
                    <a:pt x="28" y="47"/>
                  </a:cubicBezTo>
                  <a:cubicBezTo>
                    <a:pt x="0" y="663"/>
                    <a:pt x="0" y="663"/>
                    <a:pt x="0" y="663"/>
                  </a:cubicBezTo>
                  <a:lnTo>
                    <a:pt x="324" y="663"/>
                  </a:ln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6" name="Freeform 94"/>
            <p:cNvSpPr>
              <a:spLocks/>
            </p:cNvSpPr>
            <p:nvPr/>
          </p:nvSpPr>
          <p:spPr bwMode="auto">
            <a:xfrm>
              <a:off x="1271212" y="5039202"/>
              <a:ext cx="1263265" cy="1896586"/>
            </a:xfrm>
            <a:custGeom>
              <a:avLst/>
              <a:gdLst>
                <a:gd name="T0" fmla="*/ 744 w 796"/>
                <a:gd name="T1" fmla="*/ 1195 h 1195"/>
                <a:gd name="T2" fmla="*/ 796 w 796"/>
                <a:gd name="T3" fmla="*/ 32 h 1195"/>
                <a:gd name="T4" fmla="*/ 53 w 796"/>
                <a:gd name="T5" fmla="*/ 0 h 1195"/>
                <a:gd name="T6" fmla="*/ 0 w 796"/>
                <a:gd name="T7" fmla="*/ 1195 h 1195"/>
                <a:gd name="T8" fmla="*/ 744 w 796"/>
                <a:gd name="T9" fmla="*/ 1195 h 1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6" h="1195">
                  <a:moveTo>
                    <a:pt x="744" y="1195"/>
                  </a:moveTo>
                  <a:lnTo>
                    <a:pt x="796" y="32"/>
                  </a:lnTo>
                  <a:lnTo>
                    <a:pt x="53" y="0"/>
                  </a:lnTo>
                  <a:lnTo>
                    <a:pt x="0" y="1195"/>
                  </a:lnTo>
                  <a:lnTo>
                    <a:pt x="744" y="1195"/>
                  </a:ln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7" name="Freeform 95"/>
            <p:cNvSpPr>
              <a:spLocks/>
            </p:cNvSpPr>
            <p:nvPr/>
          </p:nvSpPr>
          <p:spPr bwMode="auto">
            <a:xfrm>
              <a:off x="412750" y="3549151"/>
              <a:ext cx="329774" cy="458879"/>
            </a:xfrm>
            <a:custGeom>
              <a:avLst/>
              <a:gdLst>
                <a:gd name="T0" fmla="*/ 97 w 97"/>
                <a:gd name="T1" fmla="*/ 0 h 135"/>
                <a:gd name="T2" fmla="*/ 49 w 97"/>
                <a:gd name="T3" fmla="*/ 135 h 135"/>
                <a:gd name="T4" fmla="*/ 0 w 97"/>
                <a:gd name="T5" fmla="*/ 0 h 135"/>
                <a:gd name="T6" fmla="*/ 97 w 97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7" h="135">
                  <a:moveTo>
                    <a:pt x="97" y="0"/>
                  </a:moveTo>
                  <a:cubicBezTo>
                    <a:pt x="97" y="75"/>
                    <a:pt x="76" y="135"/>
                    <a:pt x="49" y="135"/>
                  </a:cubicBezTo>
                  <a:cubicBezTo>
                    <a:pt x="22" y="135"/>
                    <a:pt x="0" y="75"/>
                    <a:pt x="0" y="0"/>
                  </a:cubicBezTo>
                  <a:lnTo>
                    <a:pt x="97" y="0"/>
                  </a:lnTo>
                  <a:close/>
                </a:path>
              </a:pathLst>
            </a:custGeom>
            <a:solidFill>
              <a:srgbClr val="969596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8" name="Freeform 96"/>
            <p:cNvSpPr>
              <a:spLocks/>
            </p:cNvSpPr>
            <p:nvPr/>
          </p:nvSpPr>
          <p:spPr bwMode="auto">
            <a:xfrm>
              <a:off x="412750" y="3086781"/>
              <a:ext cx="329774" cy="462370"/>
            </a:xfrm>
            <a:custGeom>
              <a:avLst/>
              <a:gdLst>
                <a:gd name="T0" fmla="*/ 97 w 97"/>
                <a:gd name="T1" fmla="*/ 136 h 136"/>
                <a:gd name="T2" fmla="*/ 49 w 97"/>
                <a:gd name="T3" fmla="*/ 0 h 136"/>
                <a:gd name="T4" fmla="*/ 0 w 97"/>
                <a:gd name="T5" fmla="*/ 136 h 136"/>
                <a:gd name="T6" fmla="*/ 97 w 97"/>
                <a:gd name="T7" fmla="*/ 136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7" h="136">
                  <a:moveTo>
                    <a:pt x="97" y="136"/>
                  </a:moveTo>
                  <a:cubicBezTo>
                    <a:pt x="97" y="61"/>
                    <a:pt x="76" y="0"/>
                    <a:pt x="49" y="0"/>
                  </a:cubicBezTo>
                  <a:cubicBezTo>
                    <a:pt x="22" y="0"/>
                    <a:pt x="0" y="61"/>
                    <a:pt x="0" y="136"/>
                  </a:cubicBezTo>
                  <a:lnTo>
                    <a:pt x="97" y="136"/>
                  </a:lnTo>
                  <a:close/>
                </a:path>
              </a:pathLst>
            </a:custGeom>
            <a:solidFill>
              <a:srgbClr val="7C7C7C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9" name="Rectangle 97"/>
            <p:cNvSpPr>
              <a:spLocks noChangeArrowheads="1"/>
            </p:cNvSpPr>
            <p:nvPr/>
          </p:nvSpPr>
          <p:spPr bwMode="auto">
            <a:xfrm>
              <a:off x="510461" y="3549151"/>
              <a:ext cx="3149437" cy="458879"/>
            </a:xfrm>
            <a:prstGeom prst="rect">
              <a:avLst/>
            </a:pr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0" name="Rectangle 98"/>
            <p:cNvSpPr>
              <a:spLocks noChangeArrowheads="1"/>
            </p:cNvSpPr>
            <p:nvPr/>
          </p:nvSpPr>
          <p:spPr bwMode="auto">
            <a:xfrm>
              <a:off x="510461" y="3086781"/>
              <a:ext cx="3149437" cy="462370"/>
            </a:xfrm>
            <a:prstGeom prst="rect">
              <a:avLst/>
            </a:prstGeom>
            <a:solidFill>
              <a:srgbClr val="35343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1" name="Rectangle 99"/>
            <p:cNvSpPr>
              <a:spLocks noChangeArrowheads="1"/>
            </p:cNvSpPr>
            <p:nvPr/>
          </p:nvSpPr>
          <p:spPr bwMode="auto">
            <a:xfrm>
              <a:off x="3659899" y="3549151"/>
              <a:ext cx="68049" cy="493775"/>
            </a:xfrm>
            <a:prstGeom prst="rect">
              <a:avLst/>
            </a:prstGeom>
            <a:solidFill>
              <a:srgbClr val="3F3F3F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2" name="Rectangle 100"/>
            <p:cNvSpPr>
              <a:spLocks noChangeArrowheads="1"/>
            </p:cNvSpPr>
            <p:nvPr/>
          </p:nvSpPr>
          <p:spPr bwMode="auto">
            <a:xfrm>
              <a:off x="3659899" y="3051885"/>
              <a:ext cx="68049" cy="497266"/>
            </a:xfrm>
            <a:prstGeom prst="rect">
              <a:avLst/>
            </a:prstGeom>
            <a:solidFill>
              <a:srgbClr val="2B2B2B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3" name="Freeform 101"/>
            <p:cNvSpPr>
              <a:spLocks/>
            </p:cNvSpPr>
            <p:nvPr/>
          </p:nvSpPr>
          <p:spPr bwMode="auto">
            <a:xfrm>
              <a:off x="3727948" y="3549151"/>
              <a:ext cx="1402852" cy="786900"/>
            </a:xfrm>
            <a:custGeom>
              <a:avLst/>
              <a:gdLst>
                <a:gd name="T0" fmla="*/ 412 w 412"/>
                <a:gd name="T1" fmla="*/ 0 h 231"/>
                <a:gd name="T2" fmla="*/ 412 w 412"/>
                <a:gd name="T3" fmla="*/ 231 h 231"/>
                <a:gd name="T4" fmla="*/ 409 w 412"/>
                <a:gd name="T5" fmla="*/ 231 h 231"/>
                <a:gd name="T6" fmla="*/ 94 w 412"/>
                <a:gd name="T7" fmla="*/ 231 h 231"/>
                <a:gd name="T8" fmla="*/ 0 w 412"/>
                <a:gd name="T9" fmla="*/ 138 h 231"/>
                <a:gd name="T10" fmla="*/ 0 w 412"/>
                <a:gd name="T11" fmla="*/ 0 h 231"/>
                <a:gd name="T12" fmla="*/ 412 w 412"/>
                <a:gd name="T13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2" h="231">
                  <a:moveTo>
                    <a:pt x="412" y="0"/>
                  </a:moveTo>
                  <a:cubicBezTo>
                    <a:pt x="412" y="231"/>
                    <a:pt x="412" y="231"/>
                    <a:pt x="412" y="231"/>
                  </a:cubicBezTo>
                  <a:cubicBezTo>
                    <a:pt x="411" y="231"/>
                    <a:pt x="410" y="231"/>
                    <a:pt x="409" y="231"/>
                  </a:cubicBezTo>
                  <a:cubicBezTo>
                    <a:pt x="94" y="231"/>
                    <a:pt x="94" y="231"/>
                    <a:pt x="94" y="231"/>
                  </a:cubicBezTo>
                  <a:cubicBezTo>
                    <a:pt x="42" y="231"/>
                    <a:pt x="0" y="189"/>
                    <a:pt x="0" y="138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412" y="0"/>
                  </a:lnTo>
                  <a:close/>
                </a:path>
              </a:pathLst>
            </a:cu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4" name="Freeform 102"/>
            <p:cNvSpPr>
              <a:spLocks/>
            </p:cNvSpPr>
            <p:nvPr/>
          </p:nvSpPr>
          <p:spPr bwMode="auto">
            <a:xfrm>
              <a:off x="3727948" y="2762250"/>
              <a:ext cx="1402852" cy="786901"/>
            </a:xfrm>
            <a:custGeom>
              <a:avLst/>
              <a:gdLst>
                <a:gd name="T0" fmla="*/ 412 w 412"/>
                <a:gd name="T1" fmla="*/ 231 h 231"/>
                <a:gd name="T2" fmla="*/ 412 w 412"/>
                <a:gd name="T3" fmla="*/ 0 h 231"/>
                <a:gd name="T4" fmla="*/ 409 w 412"/>
                <a:gd name="T5" fmla="*/ 0 h 231"/>
                <a:gd name="T6" fmla="*/ 94 w 412"/>
                <a:gd name="T7" fmla="*/ 0 h 231"/>
                <a:gd name="T8" fmla="*/ 0 w 412"/>
                <a:gd name="T9" fmla="*/ 93 h 231"/>
                <a:gd name="T10" fmla="*/ 0 w 412"/>
                <a:gd name="T11" fmla="*/ 231 h 231"/>
                <a:gd name="T12" fmla="*/ 412 w 412"/>
                <a:gd name="T13" fmla="*/ 231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2" h="231">
                  <a:moveTo>
                    <a:pt x="412" y="231"/>
                  </a:moveTo>
                  <a:cubicBezTo>
                    <a:pt x="412" y="0"/>
                    <a:pt x="412" y="0"/>
                    <a:pt x="412" y="0"/>
                  </a:cubicBezTo>
                  <a:cubicBezTo>
                    <a:pt x="411" y="0"/>
                    <a:pt x="410" y="0"/>
                    <a:pt x="409" y="0"/>
                  </a:cubicBezTo>
                  <a:cubicBezTo>
                    <a:pt x="94" y="0"/>
                    <a:pt x="94" y="0"/>
                    <a:pt x="94" y="0"/>
                  </a:cubicBezTo>
                  <a:cubicBezTo>
                    <a:pt x="42" y="0"/>
                    <a:pt x="0" y="42"/>
                    <a:pt x="0" y="93"/>
                  </a:cubicBezTo>
                  <a:cubicBezTo>
                    <a:pt x="0" y="231"/>
                    <a:pt x="0" y="231"/>
                    <a:pt x="0" y="231"/>
                  </a:cubicBezTo>
                  <a:lnTo>
                    <a:pt x="412" y="231"/>
                  </a:lnTo>
                  <a:close/>
                </a:path>
              </a:pathLst>
            </a:custGeom>
            <a:solidFill>
              <a:srgbClr val="35343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5" name="Freeform 103"/>
            <p:cNvSpPr>
              <a:spLocks/>
            </p:cNvSpPr>
            <p:nvPr/>
          </p:nvSpPr>
          <p:spPr bwMode="auto">
            <a:xfrm>
              <a:off x="2637422" y="3345010"/>
              <a:ext cx="408293" cy="404791"/>
            </a:xfrm>
            <a:custGeom>
              <a:avLst/>
              <a:gdLst>
                <a:gd name="T0" fmla="*/ 0 w 120"/>
                <a:gd name="T1" fmla="*/ 28 h 119"/>
                <a:gd name="T2" fmla="*/ 0 w 120"/>
                <a:gd name="T3" fmla="*/ 92 h 119"/>
                <a:gd name="T4" fmla="*/ 28 w 120"/>
                <a:gd name="T5" fmla="*/ 119 h 119"/>
                <a:gd name="T6" fmla="*/ 92 w 120"/>
                <a:gd name="T7" fmla="*/ 119 h 119"/>
                <a:gd name="T8" fmla="*/ 120 w 120"/>
                <a:gd name="T9" fmla="*/ 92 h 119"/>
                <a:gd name="T10" fmla="*/ 120 w 120"/>
                <a:gd name="T11" fmla="*/ 28 h 119"/>
                <a:gd name="T12" fmla="*/ 92 w 120"/>
                <a:gd name="T13" fmla="*/ 0 h 119"/>
                <a:gd name="T14" fmla="*/ 28 w 120"/>
                <a:gd name="T15" fmla="*/ 0 h 119"/>
                <a:gd name="T16" fmla="*/ 0 w 120"/>
                <a:gd name="T17" fmla="*/ 28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0" h="119">
                  <a:moveTo>
                    <a:pt x="0" y="28"/>
                  </a:moveTo>
                  <a:cubicBezTo>
                    <a:pt x="0" y="92"/>
                    <a:pt x="0" y="92"/>
                    <a:pt x="0" y="92"/>
                  </a:cubicBezTo>
                  <a:cubicBezTo>
                    <a:pt x="0" y="107"/>
                    <a:pt x="13" y="119"/>
                    <a:pt x="28" y="119"/>
                  </a:cubicBezTo>
                  <a:cubicBezTo>
                    <a:pt x="92" y="119"/>
                    <a:pt x="92" y="119"/>
                    <a:pt x="92" y="119"/>
                  </a:cubicBezTo>
                  <a:cubicBezTo>
                    <a:pt x="107" y="119"/>
                    <a:pt x="120" y="107"/>
                    <a:pt x="120" y="92"/>
                  </a:cubicBezTo>
                  <a:cubicBezTo>
                    <a:pt x="120" y="28"/>
                    <a:pt x="120" y="28"/>
                    <a:pt x="120" y="28"/>
                  </a:cubicBezTo>
                  <a:cubicBezTo>
                    <a:pt x="120" y="13"/>
                    <a:pt x="107" y="0"/>
                    <a:pt x="92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13" y="0"/>
                    <a:pt x="0" y="13"/>
                    <a:pt x="0" y="28"/>
                  </a:cubicBezTo>
                  <a:close/>
                </a:path>
              </a:pathLst>
            </a:custGeom>
            <a:solidFill>
              <a:srgbClr val="35343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6" name="Freeform 104"/>
            <p:cNvSpPr>
              <a:spLocks/>
            </p:cNvSpPr>
            <p:nvPr/>
          </p:nvSpPr>
          <p:spPr bwMode="auto">
            <a:xfrm>
              <a:off x="2701981" y="3549151"/>
              <a:ext cx="279175" cy="139583"/>
            </a:xfrm>
            <a:custGeom>
              <a:avLst/>
              <a:gdLst>
                <a:gd name="T0" fmla="*/ 82 w 82"/>
                <a:gd name="T1" fmla="*/ 0 h 41"/>
                <a:gd name="T2" fmla="*/ 82 w 82"/>
                <a:gd name="T3" fmla="*/ 25 h 41"/>
                <a:gd name="T4" fmla="*/ 66 w 82"/>
                <a:gd name="T5" fmla="*/ 41 h 41"/>
                <a:gd name="T6" fmla="*/ 16 w 82"/>
                <a:gd name="T7" fmla="*/ 41 h 41"/>
                <a:gd name="T8" fmla="*/ 0 w 82"/>
                <a:gd name="T9" fmla="*/ 25 h 41"/>
                <a:gd name="T10" fmla="*/ 0 w 82"/>
                <a:gd name="T11" fmla="*/ 0 h 41"/>
                <a:gd name="T12" fmla="*/ 82 w 82"/>
                <a:gd name="T13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1">
                  <a:moveTo>
                    <a:pt x="82" y="0"/>
                  </a:moveTo>
                  <a:cubicBezTo>
                    <a:pt x="82" y="25"/>
                    <a:pt x="82" y="25"/>
                    <a:pt x="82" y="25"/>
                  </a:cubicBezTo>
                  <a:cubicBezTo>
                    <a:pt x="82" y="34"/>
                    <a:pt x="75" y="41"/>
                    <a:pt x="66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7" y="41"/>
                    <a:pt x="0" y="34"/>
                    <a:pt x="0" y="25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82" y="0"/>
                  </a:lnTo>
                  <a:close/>
                </a:path>
              </a:pathLst>
            </a:custGeom>
            <a:solidFill>
              <a:srgbClr val="EA5B5D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7" name="Freeform 105"/>
            <p:cNvSpPr>
              <a:spLocks/>
            </p:cNvSpPr>
            <p:nvPr/>
          </p:nvSpPr>
          <p:spPr bwMode="auto">
            <a:xfrm>
              <a:off x="2701981" y="3406078"/>
              <a:ext cx="279175" cy="143073"/>
            </a:xfrm>
            <a:custGeom>
              <a:avLst/>
              <a:gdLst>
                <a:gd name="T0" fmla="*/ 82 w 82"/>
                <a:gd name="T1" fmla="*/ 42 h 42"/>
                <a:gd name="T2" fmla="*/ 82 w 82"/>
                <a:gd name="T3" fmla="*/ 17 h 42"/>
                <a:gd name="T4" fmla="*/ 66 w 82"/>
                <a:gd name="T5" fmla="*/ 0 h 42"/>
                <a:gd name="T6" fmla="*/ 16 w 82"/>
                <a:gd name="T7" fmla="*/ 0 h 42"/>
                <a:gd name="T8" fmla="*/ 0 w 82"/>
                <a:gd name="T9" fmla="*/ 17 h 42"/>
                <a:gd name="T10" fmla="*/ 0 w 82"/>
                <a:gd name="T11" fmla="*/ 42 h 42"/>
                <a:gd name="T12" fmla="*/ 82 w 82"/>
                <a:gd name="T13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2">
                  <a:moveTo>
                    <a:pt x="82" y="42"/>
                  </a:moveTo>
                  <a:cubicBezTo>
                    <a:pt x="82" y="17"/>
                    <a:pt x="82" y="17"/>
                    <a:pt x="82" y="17"/>
                  </a:cubicBezTo>
                  <a:cubicBezTo>
                    <a:pt x="82" y="8"/>
                    <a:pt x="75" y="0"/>
                    <a:pt x="6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8"/>
                    <a:pt x="0" y="17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82" y="42"/>
                  </a:lnTo>
                  <a:close/>
                </a:path>
              </a:pathLst>
            </a:custGeom>
            <a:solidFill>
              <a:srgbClr val="E63A39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8" name="Freeform 106"/>
            <p:cNvSpPr>
              <a:spLocks/>
            </p:cNvSpPr>
            <p:nvPr/>
          </p:nvSpPr>
          <p:spPr bwMode="auto">
            <a:xfrm>
              <a:off x="2701981" y="3549151"/>
              <a:ext cx="279175" cy="139583"/>
            </a:xfrm>
            <a:custGeom>
              <a:avLst/>
              <a:gdLst>
                <a:gd name="T0" fmla="*/ 82 w 82"/>
                <a:gd name="T1" fmla="*/ 0 h 41"/>
                <a:gd name="T2" fmla="*/ 82 w 82"/>
                <a:gd name="T3" fmla="*/ 25 h 41"/>
                <a:gd name="T4" fmla="*/ 66 w 82"/>
                <a:gd name="T5" fmla="*/ 41 h 41"/>
                <a:gd name="T6" fmla="*/ 16 w 82"/>
                <a:gd name="T7" fmla="*/ 41 h 41"/>
                <a:gd name="T8" fmla="*/ 0 w 82"/>
                <a:gd name="T9" fmla="*/ 25 h 41"/>
                <a:gd name="T10" fmla="*/ 0 w 82"/>
                <a:gd name="T11" fmla="*/ 0 h 41"/>
                <a:gd name="T12" fmla="*/ 82 w 82"/>
                <a:gd name="T13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1">
                  <a:moveTo>
                    <a:pt x="82" y="0"/>
                  </a:moveTo>
                  <a:cubicBezTo>
                    <a:pt x="82" y="25"/>
                    <a:pt x="82" y="25"/>
                    <a:pt x="82" y="25"/>
                  </a:cubicBezTo>
                  <a:cubicBezTo>
                    <a:pt x="82" y="34"/>
                    <a:pt x="75" y="41"/>
                    <a:pt x="66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7" y="41"/>
                    <a:pt x="0" y="34"/>
                    <a:pt x="0" y="25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82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9" name="Freeform 107"/>
            <p:cNvSpPr>
              <a:spLocks/>
            </p:cNvSpPr>
            <p:nvPr/>
          </p:nvSpPr>
          <p:spPr bwMode="auto">
            <a:xfrm>
              <a:off x="2701981" y="3406078"/>
              <a:ext cx="279175" cy="143073"/>
            </a:xfrm>
            <a:custGeom>
              <a:avLst/>
              <a:gdLst>
                <a:gd name="T0" fmla="*/ 82 w 82"/>
                <a:gd name="T1" fmla="*/ 42 h 42"/>
                <a:gd name="T2" fmla="*/ 82 w 82"/>
                <a:gd name="T3" fmla="*/ 17 h 42"/>
                <a:gd name="T4" fmla="*/ 66 w 82"/>
                <a:gd name="T5" fmla="*/ 0 h 42"/>
                <a:gd name="T6" fmla="*/ 16 w 82"/>
                <a:gd name="T7" fmla="*/ 0 h 42"/>
                <a:gd name="T8" fmla="*/ 0 w 82"/>
                <a:gd name="T9" fmla="*/ 17 h 42"/>
                <a:gd name="T10" fmla="*/ 0 w 82"/>
                <a:gd name="T11" fmla="*/ 42 h 42"/>
                <a:gd name="T12" fmla="*/ 82 w 82"/>
                <a:gd name="T13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2">
                  <a:moveTo>
                    <a:pt x="82" y="42"/>
                  </a:moveTo>
                  <a:cubicBezTo>
                    <a:pt x="82" y="17"/>
                    <a:pt x="82" y="17"/>
                    <a:pt x="82" y="17"/>
                  </a:cubicBezTo>
                  <a:cubicBezTo>
                    <a:pt x="82" y="8"/>
                    <a:pt x="75" y="0"/>
                    <a:pt x="6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8"/>
                    <a:pt x="0" y="17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82" y="4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0" name="Freeform 108"/>
            <p:cNvSpPr>
              <a:spLocks/>
            </p:cNvSpPr>
            <p:nvPr/>
          </p:nvSpPr>
          <p:spPr bwMode="auto">
            <a:xfrm>
              <a:off x="2633932" y="3549151"/>
              <a:ext cx="415272" cy="207629"/>
            </a:xfrm>
            <a:custGeom>
              <a:avLst/>
              <a:gdLst>
                <a:gd name="T0" fmla="*/ 3 w 122"/>
                <a:gd name="T1" fmla="*/ 0 h 61"/>
                <a:gd name="T2" fmla="*/ 3 w 122"/>
                <a:gd name="T3" fmla="*/ 30 h 61"/>
                <a:gd name="T4" fmla="*/ 31 w 122"/>
                <a:gd name="T5" fmla="*/ 58 h 61"/>
                <a:gd name="T6" fmla="*/ 91 w 122"/>
                <a:gd name="T7" fmla="*/ 58 h 61"/>
                <a:gd name="T8" fmla="*/ 119 w 122"/>
                <a:gd name="T9" fmla="*/ 30 h 61"/>
                <a:gd name="T10" fmla="*/ 119 w 122"/>
                <a:gd name="T11" fmla="*/ 0 h 61"/>
                <a:gd name="T12" fmla="*/ 122 w 122"/>
                <a:gd name="T13" fmla="*/ 0 h 61"/>
                <a:gd name="T14" fmla="*/ 122 w 122"/>
                <a:gd name="T15" fmla="*/ 30 h 61"/>
                <a:gd name="T16" fmla="*/ 91 w 122"/>
                <a:gd name="T17" fmla="*/ 61 h 61"/>
                <a:gd name="T18" fmla="*/ 31 w 122"/>
                <a:gd name="T19" fmla="*/ 61 h 61"/>
                <a:gd name="T20" fmla="*/ 0 w 122"/>
                <a:gd name="T21" fmla="*/ 30 h 61"/>
                <a:gd name="T22" fmla="*/ 0 w 122"/>
                <a:gd name="T23" fmla="*/ 0 h 61"/>
                <a:gd name="T24" fmla="*/ 3 w 122"/>
                <a:gd name="T25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0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46"/>
                    <a:pt x="15" y="58"/>
                    <a:pt x="31" y="58"/>
                  </a:cubicBezTo>
                  <a:cubicBezTo>
                    <a:pt x="91" y="58"/>
                    <a:pt x="91" y="58"/>
                    <a:pt x="91" y="58"/>
                  </a:cubicBezTo>
                  <a:cubicBezTo>
                    <a:pt x="107" y="58"/>
                    <a:pt x="119" y="46"/>
                    <a:pt x="119" y="30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22" y="0"/>
                    <a:pt x="122" y="0"/>
                    <a:pt x="122" y="0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47"/>
                    <a:pt x="108" y="61"/>
                    <a:pt x="91" y="61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14" y="61"/>
                    <a:pt x="0" y="47"/>
                    <a:pt x="0" y="3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75757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1" name="Freeform 109"/>
            <p:cNvSpPr>
              <a:spLocks/>
            </p:cNvSpPr>
            <p:nvPr/>
          </p:nvSpPr>
          <p:spPr bwMode="auto">
            <a:xfrm>
              <a:off x="2633932" y="3341520"/>
              <a:ext cx="415272" cy="207631"/>
            </a:xfrm>
            <a:custGeom>
              <a:avLst/>
              <a:gdLst>
                <a:gd name="T0" fmla="*/ 3 w 122"/>
                <a:gd name="T1" fmla="*/ 61 h 61"/>
                <a:gd name="T2" fmla="*/ 3 w 122"/>
                <a:gd name="T3" fmla="*/ 30 h 61"/>
                <a:gd name="T4" fmla="*/ 31 w 122"/>
                <a:gd name="T5" fmla="*/ 2 h 61"/>
                <a:gd name="T6" fmla="*/ 91 w 122"/>
                <a:gd name="T7" fmla="*/ 2 h 61"/>
                <a:gd name="T8" fmla="*/ 119 w 122"/>
                <a:gd name="T9" fmla="*/ 30 h 61"/>
                <a:gd name="T10" fmla="*/ 119 w 122"/>
                <a:gd name="T11" fmla="*/ 61 h 61"/>
                <a:gd name="T12" fmla="*/ 122 w 122"/>
                <a:gd name="T13" fmla="*/ 61 h 61"/>
                <a:gd name="T14" fmla="*/ 122 w 122"/>
                <a:gd name="T15" fmla="*/ 30 h 61"/>
                <a:gd name="T16" fmla="*/ 91 w 122"/>
                <a:gd name="T17" fmla="*/ 0 h 61"/>
                <a:gd name="T18" fmla="*/ 31 w 122"/>
                <a:gd name="T19" fmla="*/ 0 h 61"/>
                <a:gd name="T20" fmla="*/ 0 w 122"/>
                <a:gd name="T21" fmla="*/ 30 h 61"/>
                <a:gd name="T22" fmla="*/ 0 w 122"/>
                <a:gd name="T23" fmla="*/ 61 h 61"/>
                <a:gd name="T24" fmla="*/ 3 w 122"/>
                <a:gd name="T25" fmla="*/ 6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61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15"/>
                    <a:pt x="15" y="2"/>
                    <a:pt x="31" y="2"/>
                  </a:cubicBezTo>
                  <a:cubicBezTo>
                    <a:pt x="91" y="2"/>
                    <a:pt x="91" y="2"/>
                    <a:pt x="91" y="2"/>
                  </a:cubicBezTo>
                  <a:cubicBezTo>
                    <a:pt x="107" y="2"/>
                    <a:pt x="119" y="15"/>
                    <a:pt x="119" y="30"/>
                  </a:cubicBezTo>
                  <a:cubicBezTo>
                    <a:pt x="119" y="61"/>
                    <a:pt x="119" y="61"/>
                    <a:pt x="119" y="61"/>
                  </a:cubicBezTo>
                  <a:cubicBezTo>
                    <a:pt x="122" y="61"/>
                    <a:pt x="122" y="61"/>
                    <a:pt x="122" y="61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13"/>
                    <a:pt x="108" y="0"/>
                    <a:pt x="9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14" y="0"/>
                    <a:pt x="0" y="13"/>
                    <a:pt x="0" y="30"/>
                  </a:cubicBezTo>
                  <a:cubicBezTo>
                    <a:pt x="0" y="61"/>
                    <a:pt x="0" y="61"/>
                    <a:pt x="0" y="61"/>
                  </a:cubicBezTo>
                  <a:lnTo>
                    <a:pt x="3" y="61"/>
                  </a:lnTo>
                  <a:close/>
                </a:path>
              </a:pathLst>
            </a:cu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2" name="Freeform 110"/>
            <p:cNvSpPr>
              <a:spLocks/>
            </p:cNvSpPr>
            <p:nvPr/>
          </p:nvSpPr>
          <p:spPr bwMode="auto">
            <a:xfrm>
              <a:off x="2633932" y="3549151"/>
              <a:ext cx="415272" cy="207629"/>
            </a:xfrm>
            <a:custGeom>
              <a:avLst/>
              <a:gdLst>
                <a:gd name="T0" fmla="*/ 3 w 122"/>
                <a:gd name="T1" fmla="*/ 0 h 61"/>
                <a:gd name="T2" fmla="*/ 3 w 122"/>
                <a:gd name="T3" fmla="*/ 30 h 61"/>
                <a:gd name="T4" fmla="*/ 31 w 122"/>
                <a:gd name="T5" fmla="*/ 58 h 61"/>
                <a:gd name="T6" fmla="*/ 91 w 122"/>
                <a:gd name="T7" fmla="*/ 58 h 61"/>
                <a:gd name="T8" fmla="*/ 119 w 122"/>
                <a:gd name="T9" fmla="*/ 30 h 61"/>
                <a:gd name="T10" fmla="*/ 119 w 122"/>
                <a:gd name="T11" fmla="*/ 0 h 61"/>
                <a:gd name="T12" fmla="*/ 122 w 122"/>
                <a:gd name="T13" fmla="*/ 0 h 61"/>
                <a:gd name="T14" fmla="*/ 122 w 122"/>
                <a:gd name="T15" fmla="*/ 30 h 61"/>
                <a:gd name="T16" fmla="*/ 91 w 122"/>
                <a:gd name="T17" fmla="*/ 61 h 61"/>
                <a:gd name="T18" fmla="*/ 31 w 122"/>
                <a:gd name="T19" fmla="*/ 61 h 61"/>
                <a:gd name="T20" fmla="*/ 0 w 122"/>
                <a:gd name="T21" fmla="*/ 30 h 61"/>
                <a:gd name="T22" fmla="*/ 0 w 122"/>
                <a:gd name="T23" fmla="*/ 0 h 61"/>
                <a:gd name="T24" fmla="*/ 3 w 122"/>
                <a:gd name="T25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0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46"/>
                    <a:pt x="15" y="58"/>
                    <a:pt x="31" y="58"/>
                  </a:cubicBezTo>
                  <a:cubicBezTo>
                    <a:pt x="91" y="58"/>
                    <a:pt x="91" y="58"/>
                    <a:pt x="91" y="58"/>
                  </a:cubicBezTo>
                  <a:cubicBezTo>
                    <a:pt x="107" y="58"/>
                    <a:pt x="119" y="46"/>
                    <a:pt x="119" y="30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22" y="0"/>
                    <a:pt x="122" y="0"/>
                    <a:pt x="122" y="0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47"/>
                    <a:pt x="108" y="61"/>
                    <a:pt x="91" y="61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14" y="61"/>
                    <a:pt x="0" y="47"/>
                    <a:pt x="0" y="3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75757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3" name="Freeform 111"/>
            <p:cNvSpPr>
              <a:spLocks/>
            </p:cNvSpPr>
            <p:nvPr/>
          </p:nvSpPr>
          <p:spPr bwMode="auto">
            <a:xfrm>
              <a:off x="2633932" y="3341520"/>
              <a:ext cx="415272" cy="207631"/>
            </a:xfrm>
            <a:custGeom>
              <a:avLst/>
              <a:gdLst>
                <a:gd name="T0" fmla="*/ 3 w 122"/>
                <a:gd name="T1" fmla="*/ 61 h 61"/>
                <a:gd name="T2" fmla="*/ 3 w 122"/>
                <a:gd name="T3" fmla="*/ 30 h 61"/>
                <a:gd name="T4" fmla="*/ 31 w 122"/>
                <a:gd name="T5" fmla="*/ 2 h 61"/>
                <a:gd name="T6" fmla="*/ 91 w 122"/>
                <a:gd name="T7" fmla="*/ 2 h 61"/>
                <a:gd name="T8" fmla="*/ 119 w 122"/>
                <a:gd name="T9" fmla="*/ 30 h 61"/>
                <a:gd name="T10" fmla="*/ 119 w 122"/>
                <a:gd name="T11" fmla="*/ 61 h 61"/>
                <a:gd name="T12" fmla="*/ 122 w 122"/>
                <a:gd name="T13" fmla="*/ 61 h 61"/>
                <a:gd name="T14" fmla="*/ 122 w 122"/>
                <a:gd name="T15" fmla="*/ 30 h 61"/>
                <a:gd name="T16" fmla="*/ 91 w 122"/>
                <a:gd name="T17" fmla="*/ 0 h 61"/>
                <a:gd name="T18" fmla="*/ 31 w 122"/>
                <a:gd name="T19" fmla="*/ 0 h 61"/>
                <a:gd name="T20" fmla="*/ 0 w 122"/>
                <a:gd name="T21" fmla="*/ 30 h 61"/>
                <a:gd name="T22" fmla="*/ 0 w 122"/>
                <a:gd name="T23" fmla="*/ 61 h 61"/>
                <a:gd name="T24" fmla="*/ 3 w 122"/>
                <a:gd name="T25" fmla="*/ 6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61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15"/>
                    <a:pt x="15" y="2"/>
                    <a:pt x="31" y="2"/>
                  </a:cubicBezTo>
                  <a:cubicBezTo>
                    <a:pt x="91" y="2"/>
                    <a:pt x="91" y="2"/>
                    <a:pt x="91" y="2"/>
                  </a:cubicBezTo>
                  <a:cubicBezTo>
                    <a:pt x="107" y="2"/>
                    <a:pt x="119" y="15"/>
                    <a:pt x="119" y="30"/>
                  </a:cubicBezTo>
                  <a:cubicBezTo>
                    <a:pt x="119" y="61"/>
                    <a:pt x="119" y="61"/>
                    <a:pt x="119" y="61"/>
                  </a:cubicBezTo>
                  <a:cubicBezTo>
                    <a:pt x="122" y="61"/>
                    <a:pt x="122" y="61"/>
                    <a:pt x="122" y="61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13"/>
                    <a:pt x="108" y="0"/>
                    <a:pt x="9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14" y="0"/>
                    <a:pt x="0" y="13"/>
                    <a:pt x="0" y="30"/>
                  </a:cubicBezTo>
                  <a:cubicBezTo>
                    <a:pt x="0" y="61"/>
                    <a:pt x="0" y="61"/>
                    <a:pt x="0" y="61"/>
                  </a:cubicBezTo>
                  <a:lnTo>
                    <a:pt x="3" y="61"/>
                  </a:lnTo>
                  <a:close/>
                </a:path>
              </a:pathLst>
            </a:cu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4" name="Rectangle 112"/>
            <p:cNvSpPr>
              <a:spLocks noChangeArrowheads="1"/>
            </p:cNvSpPr>
            <p:nvPr/>
          </p:nvSpPr>
          <p:spPr bwMode="auto">
            <a:xfrm>
              <a:off x="597703" y="3549151"/>
              <a:ext cx="52345" cy="458879"/>
            </a:xfrm>
            <a:prstGeom prst="rect">
              <a:avLst/>
            </a:prstGeom>
            <a:solidFill>
              <a:srgbClr val="969596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5" name="Rectangle 113"/>
            <p:cNvSpPr>
              <a:spLocks noChangeArrowheads="1"/>
            </p:cNvSpPr>
            <p:nvPr/>
          </p:nvSpPr>
          <p:spPr bwMode="auto">
            <a:xfrm>
              <a:off x="597703" y="3086781"/>
              <a:ext cx="52345" cy="462370"/>
            </a:xfrm>
            <a:prstGeom prst="rect">
              <a:avLst/>
            </a:prstGeom>
            <a:solidFill>
              <a:srgbClr val="606060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6" name="Freeform 114"/>
            <p:cNvSpPr>
              <a:spLocks/>
            </p:cNvSpPr>
            <p:nvPr/>
          </p:nvSpPr>
          <p:spPr bwMode="auto">
            <a:xfrm>
              <a:off x="569786" y="3243812"/>
              <a:ext cx="232063" cy="380364"/>
            </a:xfrm>
            <a:custGeom>
              <a:avLst/>
              <a:gdLst>
                <a:gd name="T0" fmla="*/ 6 w 68"/>
                <a:gd name="T1" fmla="*/ 0 h 112"/>
                <a:gd name="T2" fmla="*/ 52 w 68"/>
                <a:gd name="T3" fmla="*/ 63 h 112"/>
                <a:gd name="T4" fmla="*/ 68 w 68"/>
                <a:gd name="T5" fmla="*/ 89 h 112"/>
                <a:gd name="T6" fmla="*/ 58 w 68"/>
                <a:gd name="T7" fmla="*/ 111 h 112"/>
                <a:gd name="T8" fmla="*/ 6 w 68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112">
                  <a:moveTo>
                    <a:pt x="6" y="0"/>
                  </a:moveTo>
                  <a:cubicBezTo>
                    <a:pt x="6" y="0"/>
                    <a:pt x="21" y="8"/>
                    <a:pt x="52" y="63"/>
                  </a:cubicBezTo>
                  <a:cubicBezTo>
                    <a:pt x="68" y="89"/>
                    <a:pt x="68" y="89"/>
                    <a:pt x="68" y="89"/>
                  </a:cubicBezTo>
                  <a:cubicBezTo>
                    <a:pt x="68" y="89"/>
                    <a:pt x="67" y="112"/>
                    <a:pt x="58" y="111"/>
                  </a:cubicBezTo>
                  <a:cubicBezTo>
                    <a:pt x="58" y="111"/>
                    <a:pt x="0" y="29"/>
                    <a:pt x="6" y="0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7" name="Freeform 115"/>
            <p:cNvSpPr>
              <a:spLocks/>
            </p:cNvSpPr>
            <p:nvPr/>
          </p:nvSpPr>
          <p:spPr bwMode="auto">
            <a:xfrm>
              <a:off x="1679505" y="2884385"/>
              <a:ext cx="460638" cy="1064322"/>
            </a:xfrm>
            <a:custGeom>
              <a:avLst/>
              <a:gdLst>
                <a:gd name="T0" fmla="*/ 12 w 135"/>
                <a:gd name="T1" fmla="*/ 34 h 312"/>
                <a:gd name="T2" fmla="*/ 1 w 135"/>
                <a:gd name="T3" fmla="*/ 260 h 312"/>
                <a:gd name="T4" fmla="*/ 47 w 135"/>
                <a:gd name="T5" fmla="*/ 310 h 312"/>
                <a:gd name="T6" fmla="*/ 73 w 135"/>
                <a:gd name="T7" fmla="*/ 311 h 312"/>
                <a:gd name="T8" fmla="*/ 123 w 135"/>
                <a:gd name="T9" fmla="*/ 265 h 312"/>
                <a:gd name="T10" fmla="*/ 134 w 135"/>
                <a:gd name="T11" fmla="*/ 40 h 312"/>
                <a:gd name="T12" fmla="*/ 100 w 135"/>
                <a:gd name="T13" fmla="*/ 4 h 312"/>
                <a:gd name="T14" fmla="*/ 48 w 135"/>
                <a:gd name="T15" fmla="*/ 1 h 312"/>
                <a:gd name="T16" fmla="*/ 12 w 135"/>
                <a:gd name="T17" fmla="*/ 34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5" h="312">
                  <a:moveTo>
                    <a:pt x="12" y="34"/>
                  </a:moveTo>
                  <a:cubicBezTo>
                    <a:pt x="1" y="260"/>
                    <a:pt x="1" y="260"/>
                    <a:pt x="1" y="260"/>
                  </a:cubicBezTo>
                  <a:cubicBezTo>
                    <a:pt x="0" y="286"/>
                    <a:pt x="21" y="309"/>
                    <a:pt x="47" y="310"/>
                  </a:cubicBezTo>
                  <a:cubicBezTo>
                    <a:pt x="73" y="311"/>
                    <a:pt x="73" y="311"/>
                    <a:pt x="73" y="311"/>
                  </a:cubicBezTo>
                  <a:cubicBezTo>
                    <a:pt x="100" y="312"/>
                    <a:pt x="122" y="292"/>
                    <a:pt x="123" y="265"/>
                  </a:cubicBezTo>
                  <a:cubicBezTo>
                    <a:pt x="134" y="40"/>
                    <a:pt x="134" y="40"/>
                    <a:pt x="134" y="40"/>
                  </a:cubicBezTo>
                  <a:cubicBezTo>
                    <a:pt x="135" y="21"/>
                    <a:pt x="120" y="4"/>
                    <a:pt x="100" y="4"/>
                  </a:cubicBezTo>
                  <a:cubicBezTo>
                    <a:pt x="48" y="1"/>
                    <a:pt x="48" y="1"/>
                    <a:pt x="48" y="1"/>
                  </a:cubicBezTo>
                  <a:cubicBezTo>
                    <a:pt x="29" y="0"/>
                    <a:pt x="13" y="15"/>
                    <a:pt x="12" y="34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8" name="Freeform 116"/>
            <p:cNvSpPr>
              <a:spLocks/>
            </p:cNvSpPr>
            <p:nvPr/>
          </p:nvSpPr>
          <p:spPr bwMode="auto">
            <a:xfrm>
              <a:off x="1679505" y="2887875"/>
              <a:ext cx="204146" cy="1053853"/>
            </a:xfrm>
            <a:custGeom>
              <a:avLst/>
              <a:gdLst>
                <a:gd name="T0" fmla="*/ 44 w 60"/>
                <a:gd name="T1" fmla="*/ 0 h 309"/>
                <a:gd name="T2" fmla="*/ 12 w 60"/>
                <a:gd name="T3" fmla="*/ 33 h 309"/>
                <a:gd name="T4" fmla="*/ 1 w 60"/>
                <a:gd name="T5" fmla="*/ 259 h 309"/>
                <a:gd name="T6" fmla="*/ 46 w 60"/>
                <a:gd name="T7" fmla="*/ 309 h 309"/>
                <a:gd name="T8" fmla="*/ 47 w 60"/>
                <a:gd name="T9" fmla="*/ 302 h 309"/>
                <a:gd name="T10" fmla="*/ 59 w 60"/>
                <a:gd name="T11" fmla="*/ 31 h 309"/>
                <a:gd name="T12" fmla="*/ 44 w 60"/>
                <a:gd name="T13" fmla="*/ 0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309">
                  <a:moveTo>
                    <a:pt x="44" y="0"/>
                  </a:moveTo>
                  <a:cubicBezTo>
                    <a:pt x="26" y="2"/>
                    <a:pt x="12" y="16"/>
                    <a:pt x="12" y="33"/>
                  </a:cubicBezTo>
                  <a:cubicBezTo>
                    <a:pt x="1" y="259"/>
                    <a:pt x="1" y="259"/>
                    <a:pt x="1" y="259"/>
                  </a:cubicBezTo>
                  <a:cubicBezTo>
                    <a:pt x="0" y="285"/>
                    <a:pt x="20" y="307"/>
                    <a:pt x="46" y="309"/>
                  </a:cubicBezTo>
                  <a:cubicBezTo>
                    <a:pt x="46" y="307"/>
                    <a:pt x="47" y="305"/>
                    <a:pt x="47" y="302"/>
                  </a:cubicBezTo>
                  <a:cubicBezTo>
                    <a:pt x="59" y="31"/>
                    <a:pt x="59" y="31"/>
                    <a:pt x="59" y="31"/>
                  </a:cubicBezTo>
                  <a:cubicBezTo>
                    <a:pt x="60" y="19"/>
                    <a:pt x="53" y="7"/>
                    <a:pt x="44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9" name="Freeform 117"/>
            <p:cNvSpPr>
              <a:spLocks/>
            </p:cNvSpPr>
            <p:nvPr/>
          </p:nvSpPr>
          <p:spPr bwMode="auto">
            <a:xfrm>
              <a:off x="1714401" y="3638135"/>
              <a:ext cx="357692" cy="265208"/>
            </a:xfrm>
            <a:custGeom>
              <a:avLst/>
              <a:gdLst>
                <a:gd name="T0" fmla="*/ 2 w 105"/>
                <a:gd name="T1" fmla="*/ 13 h 78"/>
                <a:gd name="T2" fmla="*/ 1 w 105"/>
                <a:gd name="T3" fmla="*/ 36 h 78"/>
                <a:gd name="T4" fmla="*/ 38 w 105"/>
                <a:gd name="T5" fmla="*/ 76 h 78"/>
                <a:gd name="T6" fmla="*/ 64 w 105"/>
                <a:gd name="T7" fmla="*/ 77 h 78"/>
                <a:gd name="T8" fmla="*/ 104 w 105"/>
                <a:gd name="T9" fmla="*/ 41 h 78"/>
                <a:gd name="T10" fmla="*/ 105 w 105"/>
                <a:gd name="T11" fmla="*/ 18 h 78"/>
                <a:gd name="T12" fmla="*/ 91 w 105"/>
                <a:gd name="T13" fmla="*/ 3 h 78"/>
                <a:gd name="T14" fmla="*/ 17 w 105"/>
                <a:gd name="T15" fmla="*/ 0 h 78"/>
                <a:gd name="T16" fmla="*/ 2 w 105"/>
                <a:gd name="T17" fmla="*/ 13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78">
                  <a:moveTo>
                    <a:pt x="2" y="13"/>
                  </a:moveTo>
                  <a:cubicBezTo>
                    <a:pt x="1" y="36"/>
                    <a:pt x="1" y="36"/>
                    <a:pt x="1" y="36"/>
                  </a:cubicBezTo>
                  <a:cubicBezTo>
                    <a:pt x="0" y="57"/>
                    <a:pt x="17" y="75"/>
                    <a:pt x="38" y="76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85" y="78"/>
                    <a:pt x="103" y="62"/>
                    <a:pt x="104" y="41"/>
                  </a:cubicBezTo>
                  <a:cubicBezTo>
                    <a:pt x="105" y="18"/>
                    <a:pt x="105" y="18"/>
                    <a:pt x="105" y="18"/>
                  </a:cubicBezTo>
                  <a:cubicBezTo>
                    <a:pt x="105" y="10"/>
                    <a:pt x="99" y="4"/>
                    <a:pt x="91" y="3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9" y="0"/>
                    <a:pt x="3" y="6"/>
                    <a:pt x="2" y="13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0" name="Freeform 118"/>
            <p:cNvSpPr>
              <a:spLocks/>
            </p:cNvSpPr>
            <p:nvPr/>
          </p:nvSpPr>
          <p:spPr bwMode="auto">
            <a:xfrm>
              <a:off x="1321812" y="2868683"/>
              <a:ext cx="403059" cy="945676"/>
            </a:xfrm>
            <a:custGeom>
              <a:avLst/>
              <a:gdLst>
                <a:gd name="T0" fmla="*/ 10 w 118"/>
                <a:gd name="T1" fmla="*/ 30 h 278"/>
                <a:gd name="T2" fmla="*/ 1 w 118"/>
                <a:gd name="T3" fmla="*/ 233 h 278"/>
                <a:gd name="T4" fmla="*/ 41 w 118"/>
                <a:gd name="T5" fmla="*/ 276 h 278"/>
                <a:gd name="T6" fmla="*/ 64 w 118"/>
                <a:gd name="T7" fmla="*/ 277 h 278"/>
                <a:gd name="T8" fmla="*/ 108 w 118"/>
                <a:gd name="T9" fmla="*/ 237 h 278"/>
                <a:gd name="T10" fmla="*/ 117 w 118"/>
                <a:gd name="T11" fmla="*/ 35 h 278"/>
                <a:gd name="T12" fmla="*/ 88 w 118"/>
                <a:gd name="T13" fmla="*/ 3 h 278"/>
                <a:gd name="T14" fmla="*/ 42 w 118"/>
                <a:gd name="T15" fmla="*/ 1 h 278"/>
                <a:gd name="T16" fmla="*/ 10 w 118"/>
                <a:gd name="T17" fmla="*/ 30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8" h="278">
                  <a:moveTo>
                    <a:pt x="10" y="30"/>
                  </a:moveTo>
                  <a:cubicBezTo>
                    <a:pt x="1" y="233"/>
                    <a:pt x="1" y="233"/>
                    <a:pt x="1" y="233"/>
                  </a:cubicBezTo>
                  <a:cubicBezTo>
                    <a:pt x="0" y="256"/>
                    <a:pt x="18" y="275"/>
                    <a:pt x="41" y="276"/>
                  </a:cubicBezTo>
                  <a:cubicBezTo>
                    <a:pt x="64" y="277"/>
                    <a:pt x="64" y="277"/>
                    <a:pt x="64" y="277"/>
                  </a:cubicBezTo>
                  <a:cubicBezTo>
                    <a:pt x="87" y="278"/>
                    <a:pt x="107" y="260"/>
                    <a:pt x="108" y="237"/>
                  </a:cubicBezTo>
                  <a:cubicBezTo>
                    <a:pt x="117" y="35"/>
                    <a:pt x="117" y="35"/>
                    <a:pt x="117" y="35"/>
                  </a:cubicBezTo>
                  <a:cubicBezTo>
                    <a:pt x="118" y="18"/>
                    <a:pt x="105" y="4"/>
                    <a:pt x="88" y="3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25" y="0"/>
                    <a:pt x="11" y="13"/>
                    <a:pt x="10" y="30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1" name="Freeform 119"/>
            <p:cNvSpPr>
              <a:spLocks/>
            </p:cNvSpPr>
            <p:nvPr/>
          </p:nvSpPr>
          <p:spPr bwMode="auto">
            <a:xfrm>
              <a:off x="1321812" y="2875662"/>
              <a:ext cx="164015" cy="933462"/>
            </a:xfrm>
            <a:custGeom>
              <a:avLst/>
              <a:gdLst>
                <a:gd name="T0" fmla="*/ 35 w 48"/>
                <a:gd name="T1" fmla="*/ 0 h 274"/>
                <a:gd name="T2" fmla="*/ 10 w 48"/>
                <a:gd name="T3" fmla="*/ 28 h 274"/>
                <a:gd name="T4" fmla="*/ 1 w 48"/>
                <a:gd name="T5" fmla="*/ 231 h 274"/>
                <a:gd name="T6" fmla="*/ 36 w 48"/>
                <a:gd name="T7" fmla="*/ 274 h 274"/>
                <a:gd name="T8" fmla="*/ 37 w 48"/>
                <a:gd name="T9" fmla="*/ 269 h 274"/>
                <a:gd name="T10" fmla="*/ 48 w 48"/>
                <a:gd name="T11" fmla="*/ 26 h 274"/>
                <a:gd name="T12" fmla="*/ 35 w 48"/>
                <a:gd name="T13" fmla="*/ 0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74">
                  <a:moveTo>
                    <a:pt x="35" y="0"/>
                  </a:moveTo>
                  <a:cubicBezTo>
                    <a:pt x="22" y="2"/>
                    <a:pt x="11" y="14"/>
                    <a:pt x="10" y="28"/>
                  </a:cubicBezTo>
                  <a:cubicBezTo>
                    <a:pt x="1" y="231"/>
                    <a:pt x="1" y="231"/>
                    <a:pt x="1" y="231"/>
                  </a:cubicBezTo>
                  <a:cubicBezTo>
                    <a:pt x="0" y="252"/>
                    <a:pt x="16" y="270"/>
                    <a:pt x="36" y="274"/>
                  </a:cubicBezTo>
                  <a:cubicBezTo>
                    <a:pt x="36" y="272"/>
                    <a:pt x="37" y="271"/>
                    <a:pt x="37" y="269"/>
                  </a:cubicBezTo>
                  <a:cubicBezTo>
                    <a:pt x="48" y="26"/>
                    <a:pt x="48" y="26"/>
                    <a:pt x="48" y="26"/>
                  </a:cubicBezTo>
                  <a:cubicBezTo>
                    <a:pt x="48" y="15"/>
                    <a:pt x="43" y="6"/>
                    <a:pt x="35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2" name="Freeform 120"/>
            <p:cNvSpPr>
              <a:spLocks/>
            </p:cNvSpPr>
            <p:nvPr/>
          </p:nvSpPr>
          <p:spPr bwMode="auto">
            <a:xfrm>
              <a:off x="1353219" y="3538682"/>
              <a:ext cx="310582" cy="239036"/>
            </a:xfrm>
            <a:custGeom>
              <a:avLst/>
              <a:gdLst>
                <a:gd name="T0" fmla="*/ 2 w 91"/>
                <a:gd name="T1" fmla="*/ 12 h 70"/>
                <a:gd name="T2" fmla="*/ 1 w 91"/>
                <a:gd name="T3" fmla="*/ 31 h 70"/>
                <a:gd name="T4" fmla="*/ 34 w 91"/>
                <a:gd name="T5" fmla="*/ 68 h 70"/>
                <a:gd name="T6" fmla="*/ 54 w 91"/>
                <a:gd name="T7" fmla="*/ 69 h 70"/>
                <a:gd name="T8" fmla="*/ 90 w 91"/>
                <a:gd name="T9" fmla="*/ 35 h 70"/>
                <a:gd name="T10" fmla="*/ 91 w 91"/>
                <a:gd name="T11" fmla="*/ 16 h 70"/>
                <a:gd name="T12" fmla="*/ 79 w 91"/>
                <a:gd name="T13" fmla="*/ 3 h 70"/>
                <a:gd name="T14" fmla="*/ 15 w 91"/>
                <a:gd name="T15" fmla="*/ 0 h 70"/>
                <a:gd name="T16" fmla="*/ 2 w 91"/>
                <a:gd name="T17" fmla="*/ 12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1" h="70">
                  <a:moveTo>
                    <a:pt x="2" y="12"/>
                  </a:moveTo>
                  <a:cubicBezTo>
                    <a:pt x="1" y="31"/>
                    <a:pt x="1" y="31"/>
                    <a:pt x="1" y="31"/>
                  </a:cubicBezTo>
                  <a:cubicBezTo>
                    <a:pt x="0" y="51"/>
                    <a:pt x="15" y="67"/>
                    <a:pt x="34" y="68"/>
                  </a:cubicBezTo>
                  <a:cubicBezTo>
                    <a:pt x="54" y="69"/>
                    <a:pt x="54" y="69"/>
                    <a:pt x="54" y="69"/>
                  </a:cubicBezTo>
                  <a:cubicBezTo>
                    <a:pt x="73" y="70"/>
                    <a:pt x="89" y="55"/>
                    <a:pt x="90" y="35"/>
                  </a:cubicBezTo>
                  <a:cubicBezTo>
                    <a:pt x="91" y="16"/>
                    <a:pt x="91" y="16"/>
                    <a:pt x="91" y="16"/>
                  </a:cubicBezTo>
                  <a:cubicBezTo>
                    <a:pt x="91" y="9"/>
                    <a:pt x="86" y="3"/>
                    <a:pt x="79" y="3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8" y="0"/>
                    <a:pt x="2" y="5"/>
                    <a:pt x="2" y="12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3" name="Freeform 121"/>
            <p:cNvSpPr>
              <a:spLocks/>
            </p:cNvSpPr>
            <p:nvPr/>
          </p:nvSpPr>
          <p:spPr bwMode="auto">
            <a:xfrm>
              <a:off x="2098266" y="2905323"/>
              <a:ext cx="457148" cy="989297"/>
            </a:xfrm>
            <a:custGeom>
              <a:avLst/>
              <a:gdLst>
                <a:gd name="T0" fmla="*/ 11 w 134"/>
                <a:gd name="T1" fmla="*/ 34 h 290"/>
                <a:gd name="T2" fmla="*/ 1 w 134"/>
                <a:gd name="T3" fmla="*/ 238 h 290"/>
                <a:gd name="T4" fmla="*/ 47 w 134"/>
                <a:gd name="T5" fmla="*/ 288 h 290"/>
                <a:gd name="T6" fmla="*/ 73 w 134"/>
                <a:gd name="T7" fmla="*/ 289 h 290"/>
                <a:gd name="T8" fmla="*/ 123 w 134"/>
                <a:gd name="T9" fmla="*/ 243 h 290"/>
                <a:gd name="T10" fmla="*/ 133 w 134"/>
                <a:gd name="T11" fmla="*/ 39 h 290"/>
                <a:gd name="T12" fmla="*/ 99 w 134"/>
                <a:gd name="T13" fmla="*/ 3 h 290"/>
                <a:gd name="T14" fmla="*/ 47 w 134"/>
                <a:gd name="T15" fmla="*/ 1 h 290"/>
                <a:gd name="T16" fmla="*/ 11 w 134"/>
                <a:gd name="T17" fmla="*/ 34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4" h="290">
                  <a:moveTo>
                    <a:pt x="11" y="34"/>
                  </a:moveTo>
                  <a:cubicBezTo>
                    <a:pt x="1" y="238"/>
                    <a:pt x="1" y="238"/>
                    <a:pt x="1" y="238"/>
                  </a:cubicBezTo>
                  <a:cubicBezTo>
                    <a:pt x="0" y="264"/>
                    <a:pt x="21" y="287"/>
                    <a:pt x="47" y="288"/>
                  </a:cubicBezTo>
                  <a:cubicBezTo>
                    <a:pt x="73" y="289"/>
                    <a:pt x="73" y="289"/>
                    <a:pt x="73" y="289"/>
                  </a:cubicBezTo>
                  <a:cubicBezTo>
                    <a:pt x="100" y="290"/>
                    <a:pt x="122" y="270"/>
                    <a:pt x="123" y="243"/>
                  </a:cubicBezTo>
                  <a:cubicBezTo>
                    <a:pt x="133" y="39"/>
                    <a:pt x="133" y="39"/>
                    <a:pt x="133" y="39"/>
                  </a:cubicBezTo>
                  <a:cubicBezTo>
                    <a:pt x="134" y="20"/>
                    <a:pt x="119" y="4"/>
                    <a:pt x="99" y="3"/>
                  </a:cubicBezTo>
                  <a:cubicBezTo>
                    <a:pt x="47" y="1"/>
                    <a:pt x="47" y="1"/>
                    <a:pt x="47" y="1"/>
                  </a:cubicBezTo>
                  <a:cubicBezTo>
                    <a:pt x="28" y="0"/>
                    <a:pt x="12" y="15"/>
                    <a:pt x="11" y="34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4" name="Freeform 122"/>
            <p:cNvSpPr>
              <a:spLocks/>
            </p:cNvSpPr>
            <p:nvPr/>
          </p:nvSpPr>
          <p:spPr bwMode="auto">
            <a:xfrm>
              <a:off x="2098266" y="2908812"/>
              <a:ext cx="195422" cy="973593"/>
            </a:xfrm>
            <a:custGeom>
              <a:avLst/>
              <a:gdLst>
                <a:gd name="T0" fmla="*/ 40 w 57"/>
                <a:gd name="T1" fmla="*/ 0 h 286"/>
                <a:gd name="T2" fmla="*/ 11 w 57"/>
                <a:gd name="T3" fmla="*/ 33 h 286"/>
                <a:gd name="T4" fmla="*/ 1 w 57"/>
                <a:gd name="T5" fmla="*/ 237 h 286"/>
                <a:gd name="T6" fmla="*/ 44 w 57"/>
                <a:gd name="T7" fmla="*/ 286 h 286"/>
                <a:gd name="T8" fmla="*/ 45 w 57"/>
                <a:gd name="T9" fmla="*/ 278 h 286"/>
                <a:gd name="T10" fmla="*/ 56 w 57"/>
                <a:gd name="T11" fmla="*/ 32 h 286"/>
                <a:gd name="T12" fmla="*/ 40 w 57"/>
                <a:gd name="T13" fmla="*/ 0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286">
                  <a:moveTo>
                    <a:pt x="40" y="0"/>
                  </a:moveTo>
                  <a:cubicBezTo>
                    <a:pt x="24" y="3"/>
                    <a:pt x="11" y="16"/>
                    <a:pt x="11" y="33"/>
                  </a:cubicBezTo>
                  <a:cubicBezTo>
                    <a:pt x="1" y="237"/>
                    <a:pt x="1" y="237"/>
                    <a:pt x="1" y="237"/>
                  </a:cubicBezTo>
                  <a:cubicBezTo>
                    <a:pt x="0" y="262"/>
                    <a:pt x="19" y="284"/>
                    <a:pt x="44" y="286"/>
                  </a:cubicBezTo>
                  <a:cubicBezTo>
                    <a:pt x="45" y="284"/>
                    <a:pt x="45" y="281"/>
                    <a:pt x="45" y="278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7" y="19"/>
                    <a:pt x="50" y="7"/>
                    <a:pt x="40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5" name="Freeform 123"/>
            <p:cNvSpPr>
              <a:spLocks/>
            </p:cNvSpPr>
            <p:nvPr/>
          </p:nvSpPr>
          <p:spPr bwMode="auto">
            <a:xfrm>
              <a:off x="2133163" y="3603239"/>
              <a:ext cx="357692" cy="249506"/>
            </a:xfrm>
            <a:custGeom>
              <a:avLst/>
              <a:gdLst>
                <a:gd name="T0" fmla="*/ 2 w 105"/>
                <a:gd name="T1" fmla="*/ 13 h 73"/>
                <a:gd name="T2" fmla="*/ 1 w 105"/>
                <a:gd name="T3" fmla="*/ 31 h 73"/>
                <a:gd name="T4" fmla="*/ 38 w 105"/>
                <a:gd name="T5" fmla="*/ 71 h 73"/>
                <a:gd name="T6" fmla="*/ 64 w 105"/>
                <a:gd name="T7" fmla="*/ 72 h 73"/>
                <a:gd name="T8" fmla="*/ 104 w 105"/>
                <a:gd name="T9" fmla="*/ 36 h 73"/>
                <a:gd name="T10" fmla="*/ 104 w 105"/>
                <a:gd name="T11" fmla="*/ 18 h 73"/>
                <a:gd name="T12" fmla="*/ 91 w 105"/>
                <a:gd name="T13" fmla="*/ 3 h 73"/>
                <a:gd name="T14" fmla="*/ 17 w 105"/>
                <a:gd name="T15" fmla="*/ 0 h 73"/>
                <a:gd name="T16" fmla="*/ 2 w 105"/>
                <a:gd name="T17" fmla="*/ 1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73">
                  <a:moveTo>
                    <a:pt x="2" y="13"/>
                  </a:moveTo>
                  <a:cubicBezTo>
                    <a:pt x="1" y="31"/>
                    <a:pt x="1" y="31"/>
                    <a:pt x="1" y="31"/>
                  </a:cubicBezTo>
                  <a:cubicBezTo>
                    <a:pt x="0" y="52"/>
                    <a:pt x="17" y="70"/>
                    <a:pt x="38" y="71"/>
                  </a:cubicBezTo>
                  <a:cubicBezTo>
                    <a:pt x="64" y="72"/>
                    <a:pt x="64" y="72"/>
                    <a:pt x="64" y="72"/>
                  </a:cubicBezTo>
                  <a:cubicBezTo>
                    <a:pt x="85" y="73"/>
                    <a:pt x="103" y="57"/>
                    <a:pt x="104" y="36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5" y="10"/>
                    <a:pt x="99" y="4"/>
                    <a:pt x="91" y="3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9" y="0"/>
                    <a:pt x="2" y="6"/>
                    <a:pt x="2" y="13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6" name="Freeform 124"/>
            <p:cNvSpPr>
              <a:spLocks/>
            </p:cNvSpPr>
            <p:nvPr/>
          </p:nvSpPr>
          <p:spPr bwMode="auto">
            <a:xfrm>
              <a:off x="2515283" y="2905323"/>
              <a:ext cx="451914" cy="989297"/>
            </a:xfrm>
            <a:custGeom>
              <a:avLst/>
              <a:gdLst>
                <a:gd name="T0" fmla="*/ 11 w 133"/>
                <a:gd name="T1" fmla="*/ 34 h 290"/>
                <a:gd name="T2" fmla="*/ 1 w 133"/>
                <a:gd name="T3" fmla="*/ 238 h 290"/>
                <a:gd name="T4" fmla="*/ 47 w 133"/>
                <a:gd name="T5" fmla="*/ 288 h 290"/>
                <a:gd name="T6" fmla="*/ 73 w 133"/>
                <a:gd name="T7" fmla="*/ 289 h 290"/>
                <a:gd name="T8" fmla="*/ 123 w 133"/>
                <a:gd name="T9" fmla="*/ 243 h 290"/>
                <a:gd name="T10" fmla="*/ 133 w 133"/>
                <a:gd name="T11" fmla="*/ 39 h 290"/>
                <a:gd name="T12" fmla="*/ 99 w 133"/>
                <a:gd name="T13" fmla="*/ 3 h 290"/>
                <a:gd name="T14" fmla="*/ 47 w 133"/>
                <a:gd name="T15" fmla="*/ 1 h 290"/>
                <a:gd name="T16" fmla="*/ 11 w 133"/>
                <a:gd name="T17" fmla="*/ 34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3" h="290">
                  <a:moveTo>
                    <a:pt x="11" y="34"/>
                  </a:moveTo>
                  <a:cubicBezTo>
                    <a:pt x="1" y="238"/>
                    <a:pt x="1" y="238"/>
                    <a:pt x="1" y="238"/>
                  </a:cubicBezTo>
                  <a:cubicBezTo>
                    <a:pt x="0" y="264"/>
                    <a:pt x="21" y="287"/>
                    <a:pt x="47" y="288"/>
                  </a:cubicBezTo>
                  <a:cubicBezTo>
                    <a:pt x="73" y="289"/>
                    <a:pt x="73" y="289"/>
                    <a:pt x="73" y="289"/>
                  </a:cubicBezTo>
                  <a:cubicBezTo>
                    <a:pt x="100" y="290"/>
                    <a:pt x="122" y="270"/>
                    <a:pt x="123" y="243"/>
                  </a:cubicBezTo>
                  <a:cubicBezTo>
                    <a:pt x="133" y="39"/>
                    <a:pt x="133" y="39"/>
                    <a:pt x="133" y="39"/>
                  </a:cubicBezTo>
                  <a:cubicBezTo>
                    <a:pt x="133" y="20"/>
                    <a:pt x="119" y="4"/>
                    <a:pt x="99" y="3"/>
                  </a:cubicBezTo>
                  <a:cubicBezTo>
                    <a:pt x="47" y="1"/>
                    <a:pt x="47" y="1"/>
                    <a:pt x="47" y="1"/>
                  </a:cubicBezTo>
                  <a:cubicBezTo>
                    <a:pt x="28" y="0"/>
                    <a:pt x="11" y="15"/>
                    <a:pt x="11" y="34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7" name="Freeform 125"/>
            <p:cNvSpPr>
              <a:spLocks/>
            </p:cNvSpPr>
            <p:nvPr/>
          </p:nvSpPr>
          <p:spPr bwMode="auto">
            <a:xfrm>
              <a:off x="2515283" y="2908812"/>
              <a:ext cx="193678" cy="973593"/>
            </a:xfrm>
            <a:custGeom>
              <a:avLst/>
              <a:gdLst>
                <a:gd name="T0" fmla="*/ 40 w 57"/>
                <a:gd name="T1" fmla="*/ 0 h 286"/>
                <a:gd name="T2" fmla="*/ 11 w 57"/>
                <a:gd name="T3" fmla="*/ 33 h 286"/>
                <a:gd name="T4" fmla="*/ 1 w 57"/>
                <a:gd name="T5" fmla="*/ 237 h 286"/>
                <a:gd name="T6" fmla="*/ 44 w 57"/>
                <a:gd name="T7" fmla="*/ 286 h 286"/>
                <a:gd name="T8" fmla="*/ 45 w 57"/>
                <a:gd name="T9" fmla="*/ 278 h 286"/>
                <a:gd name="T10" fmla="*/ 56 w 57"/>
                <a:gd name="T11" fmla="*/ 32 h 286"/>
                <a:gd name="T12" fmla="*/ 40 w 57"/>
                <a:gd name="T13" fmla="*/ 0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286">
                  <a:moveTo>
                    <a:pt x="40" y="0"/>
                  </a:moveTo>
                  <a:cubicBezTo>
                    <a:pt x="24" y="3"/>
                    <a:pt x="11" y="16"/>
                    <a:pt x="11" y="33"/>
                  </a:cubicBezTo>
                  <a:cubicBezTo>
                    <a:pt x="1" y="237"/>
                    <a:pt x="1" y="237"/>
                    <a:pt x="1" y="237"/>
                  </a:cubicBezTo>
                  <a:cubicBezTo>
                    <a:pt x="0" y="262"/>
                    <a:pt x="19" y="284"/>
                    <a:pt x="44" y="286"/>
                  </a:cubicBezTo>
                  <a:cubicBezTo>
                    <a:pt x="44" y="284"/>
                    <a:pt x="45" y="281"/>
                    <a:pt x="45" y="278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7" y="19"/>
                    <a:pt x="50" y="7"/>
                    <a:pt x="40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8" name="Freeform 126"/>
            <p:cNvSpPr>
              <a:spLocks/>
            </p:cNvSpPr>
            <p:nvPr/>
          </p:nvSpPr>
          <p:spPr bwMode="auto">
            <a:xfrm>
              <a:off x="2548435" y="3603239"/>
              <a:ext cx="357692" cy="249506"/>
            </a:xfrm>
            <a:custGeom>
              <a:avLst/>
              <a:gdLst>
                <a:gd name="T0" fmla="*/ 2 w 105"/>
                <a:gd name="T1" fmla="*/ 13 h 73"/>
                <a:gd name="T2" fmla="*/ 1 w 105"/>
                <a:gd name="T3" fmla="*/ 31 h 73"/>
                <a:gd name="T4" fmla="*/ 38 w 105"/>
                <a:gd name="T5" fmla="*/ 71 h 73"/>
                <a:gd name="T6" fmla="*/ 64 w 105"/>
                <a:gd name="T7" fmla="*/ 72 h 73"/>
                <a:gd name="T8" fmla="*/ 104 w 105"/>
                <a:gd name="T9" fmla="*/ 36 h 73"/>
                <a:gd name="T10" fmla="*/ 104 w 105"/>
                <a:gd name="T11" fmla="*/ 18 h 73"/>
                <a:gd name="T12" fmla="*/ 91 w 105"/>
                <a:gd name="T13" fmla="*/ 3 h 73"/>
                <a:gd name="T14" fmla="*/ 17 w 105"/>
                <a:gd name="T15" fmla="*/ 0 h 73"/>
                <a:gd name="T16" fmla="*/ 2 w 105"/>
                <a:gd name="T17" fmla="*/ 1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73">
                  <a:moveTo>
                    <a:pt x="2" y="13"/>
                  </a:moveTo>
                  <a:cubicBezTo>
                    <a:pt x="1" y="31"/>
                    <a:pt x="1" y="31"/>
                    <a:pt x="1" y="31"/>
                  </a:cubicBezTo>
                  <a:cubicBezTo>
                    <a:pt x="0" y="52"/>
                    <a:pt x="17" y="70"/>
                    <a:pt x="38" y="71"/>
                  </a:cubicBezTo>
                  <a:cubicBezTo>
                    <a:pt x="64" y="72"/>
                    <a:pt x="64" y="72"/>
                    <a:pt x="64" y="72"/>
                  </a:cubicBezTo>
                  <a:cubicBezTo>
                    <a:pt x="85" y="73"/>
                    <a:pt x="103" y="57"/>
                    <a:pt x="104" y="36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5" y="10"/>
                    <a:pt x="99" y="4"/>
                    <a:pt x="91" y="3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9" y="0"/>
                    <a:pt x="2" y="6"/>
                    <a:pt x="2" y="13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9" name="Freeform 127"/>
            <p:cNvSpPr>
              <a:spLocks/>
            </p:cNvSpPr>
            <p:nvPr/>
          </p:nvSpPr>
          <p:spPr bwMode="auto">
            <a:xfrm>
              <a:off x="1874927" y="5201467"/>
              <a:ext cx="738067" cy="1734321"/>
            </a:xfrm>
            <a:custGeom>
              <a:avLst/>
              <a:gdLst>
                <a:gd name="T0" fmla="*/ 465 w 465"/>
                <a:gd name="T1" fmla="*/ 19 h 1092"/>
                <a:gd name="T2" fmla="*/ 49 w 465"/>
                <a:gd name="T3" fmla="*/ 0 h 1092"/>
                <a:gd name="T4" fmla="*/ 0 w 465"/>
                <a:gd name="T5" fmla="*/ 1092 h 1092"/>
                <a:gd name="T6" fmla="*/ 418 w 465"/>
                <a:gd name="T7" fmla="*/ 1092 h 1092"/>
                <a:gd name="T8" fmla="*/ 465 w 465"/>
                <a:gd name="T9" fmla="*/ 19 h 10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5" h="1092">
                  <a:moveTo>
                    <a:pt x="465" y="19"/>
                  </a:moveTo>
                  <a:lnTo>
                    <a:pt x="49" y="0"/>
                  </a:lnTo>
                  <a:lnTo>
                    <a:pt x="0" y="1092"/>
                  </a:lnTo>
                  <a:lnTo>
                    <a:pt x="418" y="1092"/>
                  </a:lnTo>
                  <a:lnTo>
                    <a:pt x="465" y="1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0" name="Freeform 128"/>
            <p:cNvSpPr>
              <a:spLocks/>
            </p:cNvSpPr>
            <p:nvPr/>
          </p:nvSpPr>
          <p:spPr bwMode="auto">
            <a:xfrm>
              <a:off x="1210142" y="5170060"/>
              <a:ext cx="743302" cy="1765728"/>
            </a:xfrm>
            <a:custGeom>
              <a:avLst/>
              <a:gdLst>
                <a:gd name="T0" fmla="*/ 419 w 468"/>
                <a:gd name="T1" fmla="*/ 1112 h 1112"/>
                <a:gd name="T2" fmla="*/ 468 w 468"/>
                <a:gd name="T3" fmla="*/ 20 h 1112"/>
                <a:gd name="T4" fmla="*/ 50 w 468"/>
                <a:gd name="T5" fmla="*/ 0 h 1112"/>
                <a:gd name="T6" fmla="*/ 0 w 468"/>
                <a:gd name="T7" fmla="*/ 1112 h 1112"/>
                <a:gd name="T8" fmla="*/ 419 w 468"/>
                <a:gd name="T9" fmla="*/ 1112 h 1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8" h="1112">
                  <a:moveTo>
                    <a:pt x="419" y="1112"/>
                  </a:moveTo>
                  <a:lnTo>
                    <a:pt x="468" y="20"/>
                  </a:lnTo>
                  <a:lnTo>
                    <a:pt x="50" y="0"/>
                  </a:lnTo>
                  <a:lnTo>
                    <a:pt x="0" y="1112"/>
                  </a:lnTo>
                  <a:lnTo>
                    <a:pt x="419" y="111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1" name="Freeform 129"/>
            <p:cNvSpPr>
              <a:spLocks/>
            </p:cNvSpPr>
            <p:nvPr/>
          </p:nvSpPr>
          <p:spPr bwMode="auto">
            <a:xfrm>
              <a:off x="491267" y="3020479"/>
              <a:ext cx="1666324" cy="2149581"/>
            </a:xfrm>
            <a:custGeom>
              <a:avLst/>
              <a:gdLst>
                <a:gd name="T0" fmla="*/ 461 w 489"/>
                <a:gd name="T1" fmla="*/ 493 h 631"/>
                <a:gd name="T2" fmla="*/ 344 w 489"/>
                <a:gd name="T3" fmla="*/ 297 h 631"/>
                <a:gd name="T4" fmla="*/ 109 w 489"/>
                <a:gd name="T5" fmla="*/ 18 h 631"/>
                <a:gd name="T6" fmla="*/ 36 w 489"/>
                <a:gd name="T7" fmla="*/ 99 h 631"/>
                <a:gd name="T8" fmla="*/ 187 w 489"/>
                <a:gd name="T9" fmla="*/ 369 h 631"/>
                <a:gd name="T10" fmla="*/ 461 w 489"/>
                <a:gd name="T11" fmla="*/ 493 h 6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" h="631">
                  <a:moveTo>
                    <a:pt x="461" y="493"/>
                  </a:moveTo>
                  <a:cubicBezTo>
                    <a:pt x="461" y="493"/>
                    <a:pt x="489" y="313"/>
                    <a:pt x="344" y="297"/>
                  </a:cubicBezTo>
                  <a:cubicBezTo>
                    <a:pt x="344" y="297"/>
                    <a:pt x="141" y="36"/>
                    <a:pt x="109" y="18"/>
                  </a:cubicBezTo>
                  <a:cubicBezTo>
                    <a:pt x="77" y="1"/>
                    <a:pt x="0" y="0"/>
                    <a:pt x="36" y="99"/>
                  </a:cubicBezTo>
                  <a:cubicBezTo>
                    <a:pt x="187" y="369"/>
                    <a:pt x="187" y="369"/>
                    <a:pt x="187" y="369"/>
                  </a:cubicBezTo>
                  <a:cubicBezTo>
                    <a:pt x="187" y="369"/>
                    <a:pt x="249" y="631"/>
                    <a:pt x="461" y="493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2" name="Freeform 130"/>
            <p:cNvSpPr>
              <a:spLocks/>
            </p:cNvSpPr>
            <p:nvPr/>
          </p:nvSpPr>
          <p:spPr bwMode="auto">
            <a:xfrm>
              <a:off x="662262" y="3041416"/>
              <a:ext cx="1005028" cy="1080026"/>
            </a:xfrm>
            <a:custGeom>
              <a:avLst/>
              <a:gdLst>
                <a:gd name="T0" fmla="*/ 294 w 295"/>
                <a:gd name="T1" fmla="*/ 291 h 317"/>
                <a:gd name="T2" fmla="*/ 59 w 295"/>
                <a:gd name="T3" fmla="*/ 12 h 317"/>
                <a:gd name="T4" fmla="*/ 0 w 295"/>
                <a:gd name="T5" fmla="*/ 8 h 317"/>
                <a:gd name="T6" fmla="*/ 225 w 295"/>
                <a:gd name="T7" fmla="*/ 304 h 317"/>
                <a:gd name="T8" fmla="*/ 295 w 295"/>
                <a:gd name="T9" fmla="*/ 291 h 317"/>
                <a:gd name="T10" fmla="*/ 294 w 295"/>
                <a:gd name="T11" fmla="*/ 291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5" h="317">
                  <a:moveTo>
                    <a:pt x="294" y="291"/>
                  </a:moveTo>
                  <a:cubicBezTo>
                    <a:pt x="294" y="291"/>
                    <a:pt x="91" y="30"/>
                    <a:pt x="59" y="12"/>
                  </a:cubicBezTo>
                  <a:cubicBezTo>
                    <a:pt x="44" y="4"/>
                    <a:pt x="18" y="0"/>
                    <a:pt x="0" y="8"/>
                  </a:cubicBezTo>
                  <a:cubicBezTo>
                    <a:pt x="225" y="304"/>
                    <a:pt x="225" y="304"/>
                    <a:pt x="225" y="304"/>
                  </a:cubicBezTo>
                  <a:cubicBezTo>
                    <a:pt x="225" y="304"/>
                    <a:pt x="270" y="317"/>
                    <a:pt x="295" y="291"/>
                  </a:cubicBezTo>
                  <a:cubicBezTo>
                    <a:pt x="294" y="291"/>
                    <a:pt x="294" y="291"/>
                    <a:pt x="294" y="291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</p:grpSp>
      <p:grpSp>
        <p:nvGrpSpPr>
          <p:cNvPr id="43" name="Group 6"/>
          <p:cNvGrpSpPr>
            <a:grpSpLocks/>
          </p:cNvGrpSpPr>
          <p:nvPr/>
        </p:nvGrpSpPr>
        <p:grpSpPr bwMode="auto">
          <a:xfrm>
            <a:off x="4344847" y="436728"/>
            <a:ext cx="7847154" cy="6372059"/>
            <a:chOff x="13961877" y="96097"/>
            <a:chExt cx="7251700" cy="6857999"/>
          </a:xfrm>
        </p:grpSpPr>
        <p:sp>
          <p:nvSpPr>
            <p:cNvPr id="44" name="Freeform 43"/>
            <p:cNvSpPr>
              <a:spLocks/>
            </p:cNvSpPr>
            <p:nvPr/>
          </p:nvSpPr>
          <p:spPr bwMode="auto">
            <a:xfrm>
              <a:off x="14006326" y="96097"/>
              <a:ext cx="7207251" cy="6857999"/>
            </a:xfrm>
            <a:custGeom>
              <a:avLst/>
              <a:gdLst>
                <a:gd name="connsiteX0" fmla="*/ 6226425 w 7188260"/>
                <a:gd name="connsiteY0" fmla="*/ 0 h 6857999"/>
                <a:gd name="connsiteX1" fmla="*/ 7188260 w 7188260"/>
                <a:gd name="connsiteY1" fmla="*/ 0 h 6857999"/>
                <a:gd name="connsiteX2" fmla="*/ 7188260 w 7188260"/>
                <a:gd name="connsiteY2" fmla="*/ 6857999 h 6857999"/>
                <a:gd name="connsiteX3" fmla="*/ 5876268 w 7188260"/>
                <a:gd name="connsiteY3" fmla="*/ 6857999 h 6857999"/>
                <a:gd name="connsiteX4" fmla="*/ 0 w 7188260"/>
                <a:gd name="connsiteY4" fmla="*/ 4276459 h 6857999"/>
                <a:gd name="connsiteX5" fmla="*/ 0 w 7188260"/>
                <a:gd name="connsiteY5" fmla="*/ 3464403 h 6857999"/>
                <a:gd name="connsiteX6" fmla="*/ 0 w 7188260"/>
                <a:gd name="connsiteY6" fmla="*/ 2771951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8260" h="6857999">
                  <a:moveTo>
                    <a:pt x="6226425" y="0"/>
                  </a:moveTo>
                  <a:lnTo>
                    <a:pt x="7188260" y="0"/>
                  </a:lnTo>
                  <a:lnTo>
                    <a:pt x="7188260" y="6857999"/>
                  </a:lnTo>
                  <a:lnTo>
                    <a:pt x="5876268" y="6857999"/>
                  </a:lnTo>
                  <a:lnTo>
                    <a:pt x="0" y="4276459"/>
                  </a:lnTo>
                  <a:lnTo>
                    <a:pt x="0" y="3464403"/>
                  </a:lnTo>
                  <a:lnTo>
                    <a:pt x="0" y="2771951"/>
                  </a:lnTo>
                  <a:close/>
                </a:path>
              </a:pathLst>
            </a:cu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lIns="68580" tIns="34290" rIns="68580" bIns="34290"/>
            <a:lstStyle/>
            <a:p>
              <a:pPr>
                <a:defRPr/>
              </a:pPr>
              <a:endParaRPr lang="en-US" sz="135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endParaRPr>
            </a:p>
          </p:txBody>
        </p:sp>
        <p:sp>
          <p:nvSpPr>
            <p:cNvPr id="45" name="Freeform 44"/>
            <p:cNvSpPr>
              <a:spLocks/>
            </p:cNvSpPr>
            <p:nvPr/>
          </p:nvSpPr>
          <p:spPr bwMode="auto">
            <a:xfrm>
              <a:off x="13961877" y="339988"/>
              <a:ext cx="7251700" cy="6526889"/>
            </a:xfrm>
            <a:custGeom>
              <a:avLst/>
              <a:gdLst>
                <a:gd name="connsiteX0" fmla="*/ 7251700 w 7251700"/>
                <a:gd name="connsiteY0" fmla="*/ 0 h 6525889"/>
                <a:gd name="connsiteX1" fmla="*/ 7251700 w 7251700"/>
                <a:gd name="connsiteY1" fmla="*/ 6525889 h 6525889"/>
                <a:gd name="connsiteX2" fmla="*/ 0 w 7251700"/>
                <a:gd name="connsiteY2" fmla="*/ 4031875 h 6525889"/>
                <a:gd name="connsiteX3" fmla="*/ 0 w 7251700"/>
                <a:gd name="connsiteY3" fmla="*/ 3219819 h 6525889"/>
                <a:gd name="connsiteX4" fmla="*/ 0 w 7251700"/>
                <a:gd name="connsiteY4" fmla="*/ 2527367 h 6525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51700" h="6525889">
                  <a:moveTo>
                    <a:pt x="7251700" y="0"/>
                  </a:moveTo>
                  <a:lnTo>
                    <a:pt x="7251700" y="6525889"/>
                  </a:lnTo>
                  <a:lnTo>
                    <a:pt x="0" y="4031875"/>
                  </a:lnTo>
                  <a:lnTo>
                    <a:pt x="0" y="3219819"/>
                  </a:lnTo>
                  <a:lnTo>
                    <a:pt x="0" y="2527367"/>
                  </a:lnTo>
                  <a:close/>
                </a:path>
              </a:pathLst>
            </a:custGeom>
            <a:solidFill>
              <a:schemeClr val="bg2">
                <a:alpha val="25000"/>
              </a:schemeClr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991111" y="2314723"/>
            <a:ext cx="6901005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r-Cyrl-RS" sz="2400" dirty="0">
                <a:solidFill>
                  <a:srgbClr val="000000"/>
                </a:solidFill>
                <a:latin typeface="Georgia" panose="02040502050405020303" pitchFamily="18" charset="0"/>
              </a:rPr>
              <a:t>Назив дипломе:</a:t>
            </a:r>
            <a:endParaRPr lang="sr-Latn-RS" sz="2400" b="1" dirty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Cyrl-RS" sz="2400" b="1" dirty="0">
                <a:solidFill>
                  <a:srgbClr val="007A37"/>
                </a:solidFill>
                <a:latin typeface="Georgia" panose="02040502050405020303" pitchFamily="18" charset="0"/>
              </a:rPr>
              <a:t>Струковни васпитач</a:t>
            </a:r>
            <a:endParaRPr lang="sr-Latn-RS" sz="2400" b="1" dirty="0">
              <a:solidFill>
                <a:srgbClr val="007A37"/>
              </a:solidFill>
              <a:latin typeface="Georgia" panose="02040502050405020303" pitchFamily="18" charset="0"/>
            </a:endParaRPr>
          </a:p>
          <a:p>
            <a:pPr algn="ctr"/>
            <a:endParaRPr lang="sr-Latn-RS" sz="2000" dirty="0">
              <a:solidFill>
                <a:srgbClr val="00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Cyrl-RS" sz="2400" dirty="0">
                <a:solidFill>
                  <a:srgbClr val="000000"/>
                </a:solidFill>
                <a:latin typeface="Georgia" panose="02040502050405020303" pitchFamily="18" charset="0"/>
              </a:rPr>
              <a:t>Трајање студија:</a:t>
            </a:r>
            <a:r>
              <a:rPr lang="sr-Latn-RS" sz="2400" b="1" dirty="0">
                <a:solidFill>
                  <a:srgbClr val="000000"/>
                </a:solidFill>
                <a:latin typeface="Georgia" panose="02040502050405020303" pitchFamily="18" charset="0"/>
              </a:rPr>
              <a:t> </a:t>
            </a:r>
            <a:r>
              <a:rPr lang="sr-Cyrl-RS" sz="2400" b="1" dirty="0">
                <a:solidFill>
                  <a:srgbClr val="007A37"/>
                </a:solidFill>
                <a:latin typeface="Georgia" panose="02040502050405020303" pitchFamily="18" charset="0"/>
              </a:rPr>
              <a:t>3 године (</a:t>
            </a:r>
            <a:r>
              <a:rPr lang="sr-Latn-RS" sz="2400" b="1" dirty="0">
                <a:solidFill>
                  <a:srgbClr val="007A37"/>
                </a:solidFill>
                <a:latin typeface="Georgia" panose="02040502050405020303" pitchFamily="18" charset="0"/>
              </a:rPr>
              <a:t>6 </a:t>
            </a:r>
            <a:r>
              <a:rPr lang="sr-Cyrl-RS" sz="2400" b="1" dirty="0">
                <a:solidFill>
                  <a:srgbClr val="007A37"/>
                </a:solidFill>
                <a:latin typeface="Georgia" panose="02040502050405020303" pitchFamily="18" charset="0"/>
              </a:rPr>
              <a:t>семестара) </a:t>
            </a:r>
          </a:p>
          <a:p>
            <a:pPr algn="ctr"/>
            <a:endParaRPr lang="sr-Cyrl-RS" sz="2000" b="1" dirty="0">
              <a:solidFill>
                <a:srgbClr val="00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Cyrl-RS" sz="2400" dirty="0">
                <a:solidFill>
                  <a:srgbClr val="000000"/>
                </a:solidFill>
                <a:latin typeface="Georgia" panose="02040502050405020303" pitchFamily="18" charset="0"/>
              </a:rPr>
              <a:t>Акредитован број студената за упис:</a:t>
            </a:r>
            <a:r>
              <a:rPr lang="sr-Cyrl-RS" sz="2400" b="1" dirty="0">
                <a:solidFill>
                  <a:srgbClr val="000000"/>
                </a:solidFill>
                <a:latin typeface="Georgia" panose="02040502050405020303" pitchFamily="18" charset="0"/>
              </a:rPr>
              <a:t> </a:t>
            </a:r>
            <a:r>
              <a:rPr lang="sr-Latn-RS" sz="3200" b="1" dirty="0">
                <a:solidFill>
                  <a:srgbClr val="007A37"/>
                </a:solidFill>
                <a:latin typeface="Georgia" panose="02040502050405020303" pitchFamily="18" charset="0"/>
              </a:rPr>
              <a:t>90</a:t>
            </a:r>
            <a:r>
              <a:rPr lang="sr-Cyrl-RS" sz="3200" b="1" dirty="0">
                <a:solidFill>
                  <a:srgbClr val="007A37"/>
                </a:solidFill>
                <a:latin typeface="Georgia" panose="02040502050405020303" pitchFamily="18" charset="0"/>
              </a:rPr>
              <a:t> </a:t>
            </a:r>
          </a:p>
          <a:p>
            <a:pPr algn="ctr"/>
            <a:endParaRPr lang="sr-Cyrl-RS" sz="2000" b="1" dirty="0">
              <a:solidFill>
                <a:srgbClr val="C0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Latn-RS" sz="2000" b="1" dirty="0">
                <a:solidFill>
                  <a:srgbClr val="000000"/>
                </a:solidFill>
                <a:latin typeface="Georgia" panose="02040502050405020303" pitchFamily="18" charset="0"/>
              </a:rPr>
              <a:t>       </a:t>
            </a:r>
            <a:endParaRPr lang="sr-Latn-RS" sz="2400" dirty="0">
              <a:latin typeface="Georgia" panose="02040502050405020303" pitchFamily="18" charset="0"/>
            </a:endParaRPr>
          </a:p>
        </p:txBody>
      </p:sp>
      <p:sp>
        <p:nvSpPr>
          <p:cNvPr id="47" name="Title 1">
            <a:extLst>
              <a:ext uri="{FF2B5EF4-FFF2-40B4-BE49-F238E27FC236}">
                <a16:creationId xmlns:a16="http://schemas.microsoft.com/office/drawing/2014/main" id="{0D6B223D-72F2-93F7-E76F-D98388039FF4}"/>
              </a:ext>
            </a:extLst>
          </p:cNvPr>
          <p:cNvSpPr txBox="1">
            <a:spLocks/>
          </p:cNvSpPr>
          <p:nvPr/>
        </p:nvSpPr>
        <p:spPr>
          <a:xfrm>
            <a:off x="906473" y="484793"/>
            <a:ext cx="8761413" cy="70696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sr-Cyrl-RS" sz="3200" b="1" dirty="0">
                <a:solidFill>
                  <a:srgbClr val="007A37"/>
                </a:solidFill>
                <a:latin typeface="Georgia" panose="02040502050405020303" pitchFamily="18" charset="0"/>
              </a:rPr>
              <a:t>Основне струковне студије</a:t>
            </a:r>
            <a:endParaRPr lang="sr-Latn-RS" sz="3200" b="1" dirty="0">
              <a:solidFill>
                <a:srgbClr val="007A37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211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sr-Cyrl-RS" b="1" dirty="0">
                <a:solidFill>
                  <a:schemeClr val="bg1"/>
                </a:solidFill>
                <a:latin typeface="Georgia" panose="02040502050405020303" pitchFamily="18" charset="0"/>
              </a:rPr>
              <a:t>Основне струковне студије</a:t>
            </a: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645766"/>
              </p:ext>
            </p:extLst>
          </p:nvPr>
        </p:nvGraphicFramePr>
        <p:xfrm>
          <a:off x="1154954" y="2429302"/>
          <a:ext cx="9539784" cy="4258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87158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34"/>
          <p:cNvGrpSpPr>
            <a:grpSpLocks/>
          </p:cNvGrpSpPr>
          <p:nvPr/>
        </p:nvGrpSpPr>
        <p:grpSpPr bwMode="auto">
          <a:xfrm>
            <a:off x="152411" y="3011487"/>
            <a:ext cx="4292600" cy="3797300"/>
            <a:chOff x="412750" y="2762250"/>
            <a:chExt cx="4718050" cy="4173538"/>
          </a:xfrm>
        </p:grpSpPr>
        <p:sp>
          <p:nvSpPr>
            <p:cNvPr id="3" name="Freeform 91"/>
            <p:cNvSpPr>
              <a:spLocks/>
            </p:cNvSpPr>
            <p:nvPr/>
          </p:nvSpPr>
          <p:spPr bwMode="auto">
            <a:xfrm>
              <a:off x="1210142" y="3126912"/>
              <a:ext cx="1601764" cy="2006509"/>
            </a:xfrm>
            <a:custGeom>
              <a:avLst/>
              <a:gdLst>
                <a:gd name="T0" fmla="*/ 21 w 470"/>
                <a:gd name="T1" fmla="*/ 41 h 589"/>
                <a:gd name="T2" fmla="*/ 4 w 470"/>
                <a:gd name="T3" fmla="*/ 419 h 589"/>
                <a:gd name="T4" fmla="*/ 150 w 470"/>
                <a:gd name="T5" fmla="*/ 579 h 589"/>
                <a:gd name="T6" fmla="*/ 292 w 470"/>
                <a:gd name="T7" fmla="*/ 585 h 589"/>
                <a:gd name="T8" fmla="*/ 451 w 470"/>
                <a:gd name="T9" fmla="*/ 439 h 589"/>
                <a:gd name="T10" fmla="*/ 469 w 470"/>
                <a:gd name="T11" fmla="*/ 61 h 589"/>
                <a:gd name="T12" fmla="*/ 429 w 470"/>
                <a:gd name="T13" fmla="*/ 18 h 589"/>
                <a:gd name="T14" fmla="*/ 65 w 470"/>
                <a:gd name="T15" fmla="*/ 1 h 589"/>
                <a:gd name="T16" fmla="*/ 21 w 470"/>
                <a:gd name="T17" fmla="*/ 41 h 5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0" h="589">
                  <a:moveTo>
                    <a:pt x="21" y="41"/>
                  </a:moveTo>
                  <a:cubicBezTo>
                    <a:pt x="4" y="419"/>
                    <a:pt x="4" y="419"/>
                    <a:pt x="4" y="419"/>
                  </a:cubicBezTo>
                  <a:cubicBezTo>
                    <a:pt x="0" y="503"/>
                    <a:pt x="66" y="575"/>
                    <a:pt x="150" y="579"/>
                  </a:cubicBezTo>
                  <a:cubicBezTo>
                    <a:pt x="292" y="585"/>
                    <a:pt x="292" y="585"/>
                    <a:pt x="292" y="585"/>
                  </a:cubicBezTo>
                  <a:cubicBezTo>
                    <a:pt x="376" y="589"/>
                    <a:pt x="448" y="523"/>
                    <a:pt x="451" y="439"/>
                  </a:cubicBezTo>
                  <a:cubicBezTo>
                    <a:pt x="469" y="61"/>
                    <a:pt x="469" y="61"/>
                    <a:pt x="469" y="61"/>
                  </a:cubicBezTo>
                  <a:cubicBezTo>
                    <a:pt x="470" y="38"/>
                    <a:pt x="452" y="19"/>
                    <a:pt x="429" y="18"/>
                  </a:cubicBezTo>
                  <a:cubicBezTo>
                    <a:pt x="65" y="1"/>
                    <a:pt x="65" y="1"/>
                    <a:pt x="65" y="1"/>
                  </a:cubicBezTo>
                  <a:cubicBezTo>
                    <a:pt x="42" y="0"/>
                    <a:pt x="22" y="18"/>
                    <a:pt x="21" y="41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" name="Freeform 92"/>
            <p:cNvSpPr>
              <a:spLocks/>
            </p:cNvSpPr>
            <p:nvPr/>
          </p:nvSpPr>
          <p:spPr bwMode="auto">
            <a:xfrm>
              <a:off x="1241549" y="3177510"/>
              <a:ext cx="1558144" cy="1029426"/>
            </a:xfrm>
            <a:custGeom>
              <a:avLst/>
              <a:gdLst>
                <a:gd name="T0" fmla="*/ 451 w 458"/>
                <a:gd name="T1" fmla="*/ 245 h 302"/>
                <a:gd name="T2" fmla="*/ 458 w 458"/>
                <a:gd name="T3" fmla="*/ 81 h 302"/>
                <a:gd name="T4" fmla="*/ 418 w 458"/>
                <a:gd name="T5" fmla="*/ 64 h 302"/>
                <a:gd name="T6" fmla="*/ 110 w 458"/>
                <a:gd name="T7" fmla="*/ 61 h 302"/>
                <a:gd name="T8" fmla="*/ 23 w 458"/>
                <a:gd name="T9" fmla="*/ 0 h 302"/>
                <a:gd name="T10" fmla="*/ 12 w 458"/>
                <a:gd name="T11" fmla="*/ 26 h 302"/>
                <a:gd name="T12" fmla="*/ 0 w 458"/>
                <a:gd name="T13" fmla="*/ 302 h 302"/>
                <a:gd name="T14" fmla="*/ 98 w 458"/>
                <a:gd name="T15" fmla="*/ 253 h 302"/>
                <a:gd name="T16" fmla="*/ 415 w 458"/>
                <a:gd name="T17" fmla="*/ 257 h 302"/>
                <a:gd name="T18" fmla="*/ 451 w 458"/>
                <a:gd name="T19" fmla="*/ 245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58" h="302">
                  <a:moveTo>
                    <a:pt x="451" y="245"/>
                  </a:moveTo>
                  <a:cubicBezTo>
                    <a:pt x="458" y="81"/>
                    <a:pt x="458" y="81"/>
                    <a:pt x="458" y="81"/>
                  </a:cubicBezTo>
                  <a:cubicBezTo>
                    <a:pt x="448" y="71"/>
                    <a:pt x="433" y="65"/>
                    <a:pt x="418" y="64"/>
                  </a:cubicBezTo>
                  <a:cubicBezTo>
                    <a:pt x="110" y="61"/>
                    <a:pt x="110" y="61"/>
                    <a:pt x="110" y="61"/>
                  </a:cubicBezTo>
                  <a:cubicBezTo>
                    <a:pt x="90" y="32"/>
                    <a:pt x="59" y="10"/>
                    <a:pt x="23" y="0"/>
                  </a:cubicBezTo>
                  <a:cubicBezTo>
                    <a:pt x="17" y="7"/>
                    <a:pt x="13" y="16"/>
                    <a:pt x="12" y="26"/>
                  </a:cubicBezTo>
                  <a:cubicBezTo>
                    <a:pt x="0" y="302"/>
                    <a:pt x="0" y="302"/>
                    <a:pt x="0" y="302"/>
                  </a:cubicBezTo>
                  <a:cubicBezTo>
                    <a:pt x="39" y="298"/>
                    <a:pt x="73" y="279"/>
                    <a:pt x="98" y="253"/>
                  </a:cubicBezTo>
                  <a:cubicBezTo>
                    <a:pt x="415" y="257"/>
                    <a:pt x="415" y="257"/>
                    <a:pt x="415" y="257"/>
                  </a:cubicBezTo>
                  <a:cubicBezTo>
                    <a:pt x="429" y="257"/>
                    <a:pt x="441" y="253"/>
                    <a:pt x="451" y="245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5" name="Freeform 93"/>
            <p:cNvSpPr>
              <a:spLocks/>
            </p:cNvSpPr>
            <p:nvPr/>
          </p:nvSpPr>
          <p:spPr bwMode="auto">
            <a:xfrm>
              <a:off x="1325301" y="4676285"/>
              <a:ext cx="1203940" cy="2259503"/>
            </a:xfrm>
            <a:custGeom>
              <a:avLst/>
              <a:gdLst>
                <a:gd name="T0" fmla="*/ 324 w 353"/>
                <a:gd name="T1" fmla="*/ 663 h 663"/>
                <a:gd name="T2" fmla="*/ 352 w 353"/>
                <a:gd name="T3" fmla="*/ 62 h 663"/>
                <a:gd name="T4" fmla="*/ 306 w 353"/>
                <a:gd name="T5" fmla="*/ 11 h 663"/>
                <a:gd name="T6" fmla="*/ 79 w 353"/>
                <a:gd name="T7" fmla="*/ 1 h 663"/>
                <a:gd name="T8" fmla="*/ 28 w 353"/>
                <a:gd name="T9" fmla="*/ 47 h 663"/>
                <a:gd name="T10" fmla="*/ 0 w 353"/>
                <a:gd name="T11" fmla="*/ 663 h 663"/>
                <a:gd name="T12" fmla="*/ 324 w 353"/>
                <a:gd name="T13" fmla="*/ 663 h 6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3" h="663">
                  <a:moveTo>
                    <a:pt x="324" y="663"/>
                  </a:moveTo>
                  <a:cubicBezTo>
                    <a:pt x="352" y="62"/>
                    <a:pt x="352" y="62"/>
                    <a:pt x="352" y="62"/>
                  </a:cubicBezTo>
                  <a:cubicBezTo>
                    <a:pt x="353" y="35"/>
                    <a:pt x="332" y="13"/>
                    <a:pt x="306" y="11"/>
                  </a:cubicBezTo>
                  <a:cubicBezTo>
                    <a:pt x="79" y="1"/>
                    <a:pt x="79" y="1"/>
                    <a:pt x="79" y="1"/>
                  </a:cubicBezTo>
                  <a:cubicBezTo>
                    <a:pt x="52" y="0"/>
                    <a:pt x="30" y="20"/>
                    <a:pt x="28" y="47"/>
                  </a:cubicBezTo>
                  <a:cubicBezTo>
                    <a:pt x="0" y="663"/>
                    <a:pt x="0" y="663"/>
                    <a:pt x="0" y="663"/>
                  </a:cubicBezTo>
                  <a:lnTo>
                    <a:pt x="324" y="663"/>
                  </a:ln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6" name="Freeform 94"/>
            <p:cNvSpPr>
              <a:spLocks/>
            </p:cNvSpPr>
            <p:nvPr/>
          </p:nvSpPr>
          <p:spPr bwMode="auto">
            <a:xfrm>
              <a:off x="1271212" y="5039202"/>
              <a:ext cx="1263265" cy="1896586"/>
            </a:xfrm>
            <a:custGeom>
              <a:avLst/>
              <a:gdLst>
                <a:gd name="T0" fmla="*/ 744 w 796"/>
                <a:gd name="T1" fmla="*/ 1195 h 1195"/>
                <a:gd name="T2" fmla="*/ 796 w 796"/>
                <a:gd name="T3" fmla="*/ 32 h 1195"/>
                <a:gd name="T4" fmla="*/ 53 w 796"/>
                <a:gd name="T5" fmla="*/ 0 h 1195"/>
                <a:gd name="T6" fmla="*/ 0 w 796"/>
                <a:gd name="T7" fmla="*/ 1195 h 1195"/>
                <a:gd name="T8" fmla="*/ 744 w 796"/>
                <a:gd name="T9" fmla="*/ 1195 h 1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6" h="1195">
                  <a:moveTo>
                    <a:pt x="744" y="1195"/>
                  </a:moveTo>
                  <a:lnTo>
                    <a:pt x="796" y="32"/>
                  </a:lnTo>
                  <a:lnTo>
                    <a:pt x="53" y="0"/>
                  </a:lnTo>
                  <a:lnTo>
                    <a:pt x="0" y="1195"/>
                  </a:lnTo>
                  <a:lnTo>
                    <a:pt x="744" y="1195"/>
                  </a:ln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7" name="Freeform 95"/>
            <p:cNvSpPr>
              <a:spLocks/>
            </p:cNvSpPr>
            <p:nvPr/>
          </p:nvSpPr>
          <p:spPr bwMode="auto">
            <a:xfrm>
              <a:off x="412750" y="3549151"/>
              <a:ext cx="329774" cy="458879"/>
            </a:xfrm>
            <a:custGeom>
              <a:avLst/>
              <a:gdLst>
                <a:gd name="T0" fmla="*/ 97 w 97"/>
                <a:gd name="T1" fmla="*/ 0 h 135"/>
                <a:gd name="T2" fmla="*/ 49 w 97"/>
                <a:gd name="T3" fmla="*/ 135 h 135"/>
                <a:gd name="T4" fmla="*/ 0 w 97"/>
                <a:gd name="T5" fmla="*/ 0 h 135"/>
                <a:gd name="T6" fmla="*/ 97 w 97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7" h="135">
                  <a:moveTo>
                    <a:pt x="97" y="0"/>
                  </a:moveTo>
                  <a:cubicBezTo>
                    <a:pt x="97" y="75"/>
                    <a:pt x="76" y="135"/>
                    <a:pt x="49" y="135"/>
                  </a:cubicBezTo>
                  <a:cubicBezTo>
                    <a:pt x="22" y="135"/>
                    <a:pt x="0" y="75"/>
                    <a:pt x="0" y="0"/>
                  </a:cubicBezTo>
                  <a:lnTo>
                    <a:pt x="97" y="0"/>
                  </a:lnTo>
                  <a:close/>
                </a:path>
              </a:pathLst>
            </a:custGeom>
            <a:solidFill>
              <a:srgbClr val="969596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8" name="Freeform 96"/>
            <p:cNvSpPr>
              <a:spLocks/>
            </p:cNvSpPr>
            <p:nvPr/>
          </p:nvSpPr>
          <p:spPr bwMode="auto">
            <a:xfrm>
              <a:off x="412750" y="3086781"/>
              <a:ext cx="329774" cy="462370"/>
            </a:xfrm>
            <a:custGeom>
              <a:avLst/>
              <a:gdLst>
                <a:gd name="T0" fmla="*/ 97 w 97"/>
                <a:gd name="T1" fmla="*/ 136 h 136"/>
                <a:gd name="T2" fmla="*/ 49 w 97"/>
                <a:gd name="T3" fmla="*/ 0 h 136"/>
                <a:gd name="T4" fmla="*/ 0 w 97"/>
                <a:gd name="T5" fmla="*/ 136 h 136"/>
                <a:gd name="T6" fmla="*/ 97 w 97"/>
                <a:gd name="T7" fmla="*/ 136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7" h="136">
                  <a:moveTo>
                    <a:pt x="97" y="136"/>
                  </a:moveTo>
                  <a:cubicBezTo>
                    <a:pt x="97" y="61"/>
                    <a:pt x="76" y="0"/>
                    <a:pt x="49" y="0"/>
                  </a:cubicBezTo>
                  <a:cubicBezTo>
                    <a:pt x="22" y="0"/>
                    <a:pt x="0" y="61"/>
                    <a:pt x="0" y="136"/>
                  </a:cubicBezTo>
                  <a:lnTo>
                    <a:pt x="97" y="136"/>
                  </a:lnTo>
                  <a:close/>
                </a:path>
              </a:pathLst>
            </a:custGeom>
            <a:solidFill>
              <a:srgbClr val="7C7C7C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9" name="Rectangle 97"/>
            <p:cNvSpPr>
              <a:spLocks noChangeArrowheads="1"/>
            </p:cNvSpPr>
            <p:nvPr/>
          </p:nvSpPr>
          <p:spPr bwMode="auto">
            <a:xfrm>
              <a:off x="510461" y="3549151"/>
              <a:ext cx="3149437" cy="458879"/>
            </a:xfrm>
            <a:prstGeom prst="rect">
              <a:avLst/>
            </a:pr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0" name="Rectangle 98"/>
            <p:cNvSpPr>
              <a:spLocks noChangeArrowheads="1"/>
            </p:cNvSpPr>
            <p:nvPr/>
          </p:nvSpPr>
          <p:spPr bwMode="auto">
            <a:xfrm>
              <a:off x="510461" y="3086781"/>
              <a:ext cx="3149437" cy="462370"/>
            </a:xfrm>
            <a:prstGeom prst="rect">
              <a:avLst/>
            </a:prstGeom>
            <a:solidFill>
              <a:srgbClr val="35343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1" name="Rectangle 99"/>
            <p:cNvSpPr>
              <a:spLocks noChangeArrowheads="1"/>
            </p:cNvSpPr>
            <p:nvPr/>
          </p:nvSpPr>
          <p:spPr bwMode="auto">
            <a:xfrm>
              <a:off x="3659899" y="3549151"/>
              <a:ext cx="68049" cy="493775"/>
            </a:xfrm>
            <a:prstGeom prst="rect">
              <a:avLst/>
            </a:prstGeom>
            <a:solidFill>
              <a:srgbClr val="3F3F3F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2" name="Rectangle 100"/>
            <p:cNvSpPr>
              <a:spLocks noChangeArrowheads="1"/>
            </p:cNvSpPr>
            <p:nvPr/>
          </p:nvSpPr>
          <p:spPr bwMode="auto">
            <a:xfrm>
              <a:off x="3659899" y="3051885"/>
              <a:ext cx="68049" cy="497266"/>
            </a:xfrm>
            <a:prstGeom prst="rect">
              <a:avLst/>
            </a:prstGeom>
            <a:solidFill>
              <a:srgbClr val="2B2B2B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3" name="Freeform 101"/>
            <p:cNvSpPr>
              <a:spLocks/>
            </p:cNvSpPr>
            <p:nvPr/>
          </p:nvSpPr>
          <p:spPr bwMode="auto">
            <a:xfrm>
              <a:off x="3727948" y="3549151"/>
              <a:ext cx="1402852" cy="786900"/>
            </a:xfrm>
            <a:custGeom>
              <a:avLst/>
              <a:gdLst>
                <a:gd name="T0" fmla="*/ 412 w 412"/>
                <a:gd name="T1" fmla="*/ 0 h 231"/>
                <a:gd name="T2" fmla="*/ 412 w 412"/>
                <a:gd name="T3" fmla="*/ 231 h 231"/>
                <a:gd name="T4" fmla="*/ 409 w 412"/>
                <a:gd name="T5" fmla="*/ 231 h 231"/>
                <a:gd name="T6" fmla="*/ 94 w 412"/>
                <a:gd name="T7" fmla="*/ 231 h 231"/>
                <a:gd name="T8" fmla="*/ 0 w 412"/>
                <a:gd name="T9" fmla="*/ 138 h 231"/>
                <a:gd name="T10" fmla="*/ 0 w 412"/>
                <a:gd name="T11" fmla="*/ 0 h 231"/>
                <a:gd name="T12" fmla="*/ 412 w 412"/>
                <a:gd name="T13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2" h="231">
                  <a:moveTo>
                    <a:pt x="412" y="0"/>
                  </a:moveTo>
                  <a:cubicBezTo>
                    <a:pt x="412" y="231"/>
                    <a:pt x="412" y="231"/>
                    <a:pt x="412" y="231"/>
                  </a:cubicBezTo>
                  <a:cubicBezTo>
                    <a:pt x="411" y="231"/>
                    <a:pt x="410" y="231"/>
                    <a:pt x="409" y="231"/>
                  </a:cubicBezTo>
                  <a:cubicBezTo>
                    <a:pt x="94" y="231"/>
                    <a:pt x="94" y="231"/>
                    <a:pt x="94" y="231"/>
                  </a:cubicBezTo>
                  <a:cubicBezTo>
                    <a:pt x="42" y="231"/>
                    <a:pt x="0" y="189"/>
                    <a:pt x="0" y="138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412" y="0"/>
                  </a:lnTo>
                  <a:close/>
                </a:path>
              </a:pathLst>
            </a:cu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4" name="Freeform 102"/>
            <p:cNvSpPr>
              <a:spLocks/>
            </p:cNvSpPr>
            <p:nvPr/>
          </p:nvSpPr>
          <p:spPr bwMode="auto">
            <a:xfrm>
              <a:off x="3727948" y="2762250"/>
              <a:ext cx="1402852" cy="786901"/>
            </a:xfrm>
            <a:custGeom>
              <a:avLst/>
              <a:gdLst>
                <a:gd name="T0" fmla="*/ 412 w 412"/>
                <a:gd name="T1" fmla="*/ 231 h 231"/>
                <a:gd name="T2" fmla="*/ 412 w 412"/>
                <a:gd name="T3" fmla="*/ 0 h 231"/>
                <a:gd name="T4" fmla="*/ 409 w 412"/>
                <a:gd name="T5" fmla="*/ 0 h 231"/>
                <a:gd name="T6" fmla="*/ 94 w 412"/>
                <a:gd name="T7" fmla="*/ 0 h 231"/>
                <a:gd name="T8" fmla="*/ 0 w 412"/>
                <a:gd name="T9" fmla="*/ 93 h 231"/>
                <a:gd name="T10" fmla="*/ 0 w 412"/>
                <a:gd name="T11" fmla="*/ 231 h 231"/>
                <a:gd name="T12" fmla="*/ 412 w 412"/>
                <a:gd name="T13" fmla="*/ 231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2" h="231">
                  <a:moveTo>
                    <a:pt x="412" y="231"/>
                  </a:moveTo>
                  <a:cubicBezTo>
                    <a:pt x="412" y="0"/>
                    <a:pt x="412" y="0"/>
                    <a:pt x="412" y="0"/>
                  </a:cubicBezTo>
                  <a:cubicBezTo>
                    <a:pt x="411" y="0"/>
                    <a:pt x="410" y="0"/>
                    <a:pt x="409" y="0"/>
                  </a:cubicBezTo>
                  <a:cubicBezTo>
                    <a:pt x="94" y="0"/>
                    <a:pt x="94" y="0"/>
                    <a:pt x="94" y="0"/>
                  </a:cubicBezTo>
                  <a:cubicBezTo>
                    <a:pt x="42" y="0"/>
                    <a:pt x="0" y="42"/>
                    <a:pt x="0" y="93"/>
                  </a:cubicBezTo>
                  <a:cubicBezTo>
                    <a:pt x="0" y="231"/>
                    <a:pt x="0" y="231"/>
                    <a:pt x="0" y="231"/>
                  </a:cubicBezTo>
                  <a:lnTo>
                    <a:pt x="412" y="231"/>
                  </a:lnTo>
                  <a:close/>
                </a:path>
              </a:pathLst>
            </a:custGeom>
            <a:solidFill>
              <a:srgbClr val="35343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5" name="Freeform 103"/>
            <p:cNvSpPr>
              <a:spLocks/>
            </p:cNvSpPr>
            <p:nvPr/>
          </p:nvSpPr>
          <p:spPr bwMode="auto">
            <a:xfrm>
              <a:off x="2637422" y="3345010"/>
              <a:ext cx="408293" cy="404791"/>
            </a:xfrm>
            <a:custGeom>
              <a:avLst/>
              <a:gdLst>
                <a:gd name="T0" fmla="*/ 0 w 120"/>
                <a:gd name="T1" fmla="*/ 28 h 119"/>
                <a:gd name="T2" fmla="*/ 0 w 120"/>
                <a:gd name="T3" fmla="*/ 92 h 119"/>
                <a:gd name="T4" fmla="*/ 28 w 120"/>
                <a:gd name="T5" fmla="*/ 119 h 119"/>
                <a:gd name="T6" fmla="*/ 92 w 120"/>
                <a:gd name="T7" fmla="*/ 119 h 119"/>
                <a:gd name="T8" fmla="*/ 120 w 120"/>
                <a:gd name="T9" fmla="*/ 92 h 119"/>
                <a:gd name="T10" fmla="*/ 120 w 120"/>
                <a:gd name="T11" fmla="*/ 28 h 119"/>
                <a:gd name="T12" fmla="*/ 92 w 120"/>
                <a:gd name="T13" fmla="*/ 0 h 119"/>
                <a:gd name="T14" fmla="*/ 28 w 120"/>
                <a:gd name="T15" fmla="*/ 0 h 119"/>
                <a:gd name="T16" fmla="*/ 0 w 120"/>
                <a:gd name="T17" fmla="*/ 28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0" h="119">
                  <a:moveTo>
                    <a:pt x="0" y="28"/>
                  </a:moveTo>
                  <a:cubicBezTo>
                    <a:pt x="0" y="92"/>
                    <a:pt x="0" y="92"/>
                    <a:pt x="0" y="92"/>
                  </a:cubicBezTo>
                  <a:cubicBezTo>
                    <a:pt x="0" y="107"/>
                    <a:pt x="13" y="119"/>
                    <a:pt x="28" y="119"/>
                  </a:cubicBezTo>
                  <a:cubicBezTo>
                    <a:pt x="92" y="119"/>
                    <a:pt x="92" y="119"/>
                    <a:pt x="92" y="119"/>
                  </a:cubicBezTo>
                  <a:cubicBezTo>
                    <a:pt x="107" y="119"/>
                    <a:pt x="120" y="107"/>
                    <a:pt x="120" y="92"/>
                  </a:cubicBezTo>
                  <a:cubicBezTo>
                    <a:pt x="120" y="28"/>
                    <a:pt x="120" y="28"/>
                    <a:pt x="120" y="28"/>
                  </a:cubicBezTo>
                  <a:cubicBezTo>
                    <a:pt x="120" y="13"/>
                    <a:pt x="107" y="0"/>
                    <a:pt x="92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13" y="0"/>
                    <a:pt x="0" y="13"/>
                    <a:pt x="0" y="28"/>
                  </a:cubicBezTo>
                  <a:close/>
                </a:path>
              </a:pathLst>
            </a:custGeom>
            <a:solidFill>
              <a:srgbClr val="35343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6" name="Freeform 104"/>
            <p:cNvSpPr>
              <a:spLocks/>
            </p:cNvSpPr>
            <p:nvPr/>
          </p:nvSpPr>
          <p:spPr bwMode="auto">
            <a:xfrm>
              <a:off x="2701981" y="3549151"/>
              <a:ext cx="279175" cy="139583"/>
            </a:xfrm>
            <a:custGeom>
              <a:avLst/>
              <a:gdLst>
                <a:gd name="T0" fmla="*/ 82 w 82"/>
                <a:gd name="T1" fmla="*/ 0 h 41"/>
                <a:gd name="T2" fmla="*/ 82 w 82"/>
                <a:gd name="T3" fmla="*/ 25 h 41"/>
                <a:gd name="T4" fmla="*/ 66 w 82"/>
                <a:gd name="T5" fmla="*/ 41 h 41"/>
                <a:gd name="T6" fmla="*/ 16 w 82"/>
                <a:gd name="T7" fmla="*/ 41 h 41"/>
                <a:gd name="T8" fmla="*/ 0 w 82"/>
                <a:gd name="T9" fmla="*/ 25 h 41"/>
                <a:gd name="T10" fmla="*/ 0 w 82"/>
                <a:gd name="T11" fmla="*/ 0 h 41"/>
                <a:gd name="T12" fmla="*/ 82 w 82"/>
                <a:gd name="T13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1">
                  <a:moveTo>
                    <a:pt x="82" y="0"/>
                  </a:moveTo>
                  <a:cubicBezTo>
                    <a:pt x="82" y="25"/>
                    <a:pt x="82" y="25"/>
                    <a:pt x="82" y="25"/>
                  </a:cubicBezTo>
                  <a:cubicBezTo>
                    <a:pt x="82" y="34"/>
                    <a:pt x="75" y="41"/>
                    <a:pt x="66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7" y="41"/>
                    <a:pt x="0" y="34"/>
                    <a:pt x="0" y="25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82" y="0"/>
                  </a:lnTo>
                  <a:close/>
                </a:path>
              </a:pathLst>
            </a:custGeom>
            <a:solidFill>
              <a:srgbClr val="EA5B5D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7" name="Freeform 105"/>
            <p:cNvSpPr>
              <a:spLocks/>
            </p:cNvSpPr>
            <p:nvPr/>
          </p:nvSpPr>
          <p:spPr bwMode="auto">
            <a:xfrm>
              <a:off x="2701981" y="3406078"/>
              <a:ext cx="279175" cy="143073"/>
            </a:xfrm>
            <a:custGeom>
              <a:avLst/>
              <a:gdLst>
                <a:gd name="T0" fmla="*/ 82 w 82"/>
                <a:gd name="T1" fmla="*/ 42 h 42"/>
                <a:gd name="T2" fmla="*/ 82 w 82"/>
                <a:gd name="T3" fmla="*/ 17 h 42"/>
                <a:gd name="T4" fmla="*/ 66 w 82"/>
                <a:gd name="T5" fmla="*/ 0 h 42"/>
                <a:gd name="T6" fmla="*/ 16 w 82"/>
                <a:gd name="T7" fmla="*/ 0 h 42"/>
                <a:gd name="T8" fmla="*/ 0 w 82"/>
                <a:gd name="T9" fmla="*/ 17 h 42"/>
                <a:gd name="T10" fmla="*/ 0 w 82"/>
                <a:gd name="T11" fmla="*/ 42 h 42"/>
                <a:gd name="T12" fmla="*/ 82 w 82"/>
                <a:gd name="T13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2">
                  <a:moveTo>
                    <a:pt x="82" y="42"/>
                  </a:moveTo>
                  <a:cubicBezTo>
                    <a:pt x="82" y="17"/>
                    <a:pt x="82" y="17"/>
                    <a:pt x="82" y="17"/>
                  </a:cubicBezTo>
                  <a:cubicBezTo>
                    <a:pt x="82" y="8"/>
                    <a:pt x="75" y="0"/>
                    <a:pt x="6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8"/>
                    <a:pt x="0" y="17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82" y="42"/>
                  </a:lnTo>
                  <a:close/>
                </a:path>
              </a:pathLst>
            </a:custGeom>
            <a:solidFill>
              <a:srgbClr val="E63A39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8" name="Freeform 106"/>
            <p:cNvSpPr>
              <a:spLocks/>
            </p:cNvSpPr>
            <p:nvPr/>
          </p:nvSpPr>
          <p:spPr bwMode="auto">
            <a:xfrm>
              <a:off x="2701981" y="3549151"/>
              <a:ext cx="279175" cy="139583"/>
            </a:xfrm>
            <a:custGeom>
              <a:avLst/>
              <a:gdLst>
                <a:gd name="T0" fmla="*/ 82 w 82"/>
                <a:gd name="T1" fmla="*/ 0 h 41"/>
                <a:gd name="T2" fmla="*/ 82 w 82"/>
                <a:gd name="T3" fmla="*/ 25 h 41"/>
                <a:gd name="T4" fmla="*/ 66 w 82"/>
                <a:gd name="T5" fmla="*/ 41 h 41"/>
                <a:gd name="T6" fmla="*/ 16 w 82"/>
                <a:gd name="T7" fmla="*/ 41 h 41"/>
                <a:gd name="T8" fmla="*/ 0 w 82"/>
                <a:gd name="T9" fmla="*/ 25 h 41"/>
                <a:gd name="T10" fmla="*/ 0 w 82"/>
                <a:gd name="T11" fmla="*/ 0 h 41"/>
                <a:gd name="T12" fmla="*/ 82 w 82"/>
                <a:gd name="T13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1">
                  <a:moveTo>
                    <a:pt x="82" y="0"/>
                  </a:moveTo>
                  <a:cubicBezTo>
                    <a:pt x="82" y="25"/>
                    <a:pt x="82" y="25"/>
                    <a:pt x="82" y="25"/>
                  </a:cubicBezTo>
                  <a:cubicBezTo>
                    <a:pt x="82" y="34"/>
                    <a:pt x="75" y="41"/>
                    <a:pt x="66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7" y="41"/>
                    <a:pt x="0" y="34"/>
                    <a:pt x="0" y="25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82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19" name="Freeform 107"/>
            <p:cNvSpPr>
              <a:spLocks/>
            </p:cNvSpPr>
            <p:nvPr/>
          </p:nvSpPr>
          <p:spPr bwMode="auto">
            <a:xfrm>
              <a:off x="2701981" y="3406078"/>
              <a:ext cx="279175" cy="143073"/>
            </a:xfrm>
            <a:custGeom>
              <a:avLst/>
              <a:gdLst>
                <a:gd name="T0" fmla="*/ 82 w 82"/>
                <a:gd name="T1" fmla="*/ 42 h 42"/>
                <a:gd name="T2" fmla="*/ 82 w 82"/>
                <a:gd name="T3" fmla="*/ 17 h 42"/>
                <a:gd name="T4" fmla="*/ 66 w 82"/>
                <a:gd name="T5" fmla="*/ 0 h 42"/>
                <a:gd name="T6" fmla="*/ 16 w 82"/>
                <a:gd name="T7" fmla="*/ 0 h 42"/>
                <a:gd name="T8" fmla="*/ 0 w 82"/>
                <a:gd name="T9" fmla="*/ 17 h 42"/>
                <a:gd name="T10" fmla="*/ 0 w 82"/>
                <a:gd name="T11" fmla="*/ 42 h 42"/>
                <a:gd name="T12" fmla="*/ 82 w 82"/>
                <a:gd name="T13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42">
                  <a:moveTo>
                    <a:pt x="82" y="42"/>
                  </a:moveTo>
                  <a:cubicBezTo>
                    <a:pt x="82" y="17"/>
                    <a:pt x="82" y="17"/>
                    <a:pt x="82" y="17"/>
                  </a:cubicBezTo>
                  <a:cubicBezTo>
                    <a:pt x="82" y="8"/>
                    <a:pt x="75" y="0"/>
                    <a:pt x="6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8"/>
                    <a:pt x="0" y="17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82" y="4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0" name="Freeform 108"/>
            <p:cNvSpPr>
              <a:spLocks/>
            </p:cNvSpPr>
            <p:nvPr/>
          </p:nvSpPr>
          <p:spPr bwMode="auto">
            <a:xfrm>
              <a:off x="2633932" y="3549151"/>
              <a:ext cx="415272" cy="207629"/>
            </a:xfrm>
            <a:custGeom>
              <a:avLst/>
              <a:gdLst>
                <a:gd name="T0" fmla="*/ 3 w 122"/>
                <a:gd name="T1" fmla="*/ 0 h 61"/>
                <a:gd name="T2" fmla="*/ 3 w 122"/>
                <a:gd name="T3" fmla="*/ 30 h 61"/>
                <a:gd name="T4" fmla="*/ 31 w 122"/>
                <a:gd name="T5" fmla="*/ 58 h 61"/>
                <a:gd name="T6" fmla="*/ 91 w 122"/>
                <a:gd name="T7" fmla="*/ 58 h 61"/>
                <a:gd name="T8" fmla="*/ 119 w 122"/>
                <a:gd name="T9" fmla="*/ 30 h 61"/>
                <a:gd name="T10" fmla="*/ 119 w 122"/>
                <a:gd name="T11" fmla="*/ 0 h 61"/>
                <a:gd name="T12" fmla="*/ 122 w 122"/>
                <a:gd name="T13" fmla="*/ 0 h 61"/>
                <a:gd name="T14" fmla="*/ 122 w 122"/>
                <a:gd name="T15" fmla="*/ 30 h 61"/>
                <a:gd name="T16" fmla="*/ 91 w 122"/>
                <a:gd name="T17" fmla="*/ 61 h 61"/>
                <a:gd name="T18" fmla="*/ 31 w 122"/>
                <a:gd name="T19" fmla="*/ 61 h 61"/>
                <a:gd name="T20" fmla="*/ 0 w 122"/>
                <a:gd name="T21" fmla="*/ 30 h 61"/>
                <a:gd name="T22" fmla="*/ 0 w 122"/>
                <a:gd name="T23" fmla="*/ 0 h 61"/>
                <a:gd name="T24" fmla="*/ 3 w 122"/>
                <a:gd name="T25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0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46"/>
                    <a:pt x="15" y="58"/>
                    <a:pt x="31" y="58"/>
                  </a:cubicBezTo>
                  <a:cubicBezTo>
                    <a:pt x="91" y="58"/>
                    <a:pt x="91" y="58"/>
                    <a:pt x="91" y="58"/>
                  </a:cubicBezTo>
                  <a:cubicBezTo>
                    <a:pt x="107" y="58"/>
                    <a:pt x="119" y="46"/>
                    <a:pt x="119" y="30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22" y="0"/>
                    <a:pt x="122" y="0"/>
                    <a:pt x="122" y="0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47"/>
                    <a:pt x="108" y="61"/>
                    <a:pt x="91" y="61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14" y="61"/>
                    <a:pt x="0" y="47"/>
                    <a:pt x="0" y="3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75757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1" name="Freeform 109"/>
            <p:cNvSpPr>
              <a:spLocks/>
            </p:cNvSpPr>
            <p:nvPr/>
          </p:nvSpPr>
          <p:spPr bwMode="auto">
            <a:xfrm>
              <a:off x="2633932" y="3341520"/>
              <a:ext cx="415272" cy="207631"/>
            </a:xfrm>
            <a:custGeom>
              <a:avLst/>
              <a:gdLst>
                <a:gd name="T0" fmla="*/ 3 w 122"/>
                <a:gd name="T1" fmla="*/ 61 h 61"/>
                <a:gd name="T2" fmla="*/ 3 w 122"/>
                <a:gd name="T3" fmla="*/ 30 h 61"/>
                <a:gd name="T4" fmla="*/ 31 w 122"/>
                <a:gd name="T5" fmla="*/ 2 h 61"/>
                <a:gd name="T6" fmla="*/ 91 w 122"/>
                <a:gd name="T7" fmla="*/ 2 h 61"/>
                <a:gd name="T8" fmla="*/ 119 w 122"/>
                <a:gd name="T9" fmla="*/ 30 h 61"/>
                <a:gd name="T10" fmla="*/ 119 w 122"/>
                <a:gd name="T11" fmla="*/ 61 h 61"/>
                <a:gd name="T12" fmla="*/ 122 w 122"/>
                <a:gd name="T13" fmla="*/ 61 h 61"/>
                <a:gd name="T14" fmla="*/ 122 w 122"/>
                <a:gd name="T15" fmla="*/ 30 h 61"/>
                <a:gd name="T16" fmla="*/ 91 w 122"/>
                <a:gd name="T17" fmla="*/ 0 h 61"/>
                <a:gd name="T18" fmla="*/ 31 w 122"/>
                <a:gd name="T19" fmla="*/ 0 h 61"/>
                <a:gd name="T20" fmla="*/ 0 w 122"/>
                <a:gd name="T21" fmla="*/ 30 h 61"/>
                <a:gd name="T22" fmla="*/ 0 w 122"/>
                <a:gd name="T23" fmla="*/ 61 h 61"/>
                <a:gd name="T24" fmla="*/ 3 w 122"/>
                <a:gd name="T25" fmla="*/ 6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61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15"/>
                    <a:pt x="15" y="2"/>
                    <a:pt x="31" y="2"/>
                  </a:cubicBezTo>
                  <a:cubicBezTo>
                    <a:pt x="91" y="2"/>
                    <a:pt x="91" y="2"/>
                    <a:pt x="91" y="2"/>
                  </a:cubicBezTo>
                  <a:cubicBezTo>
                    <a:pt x="107" y="2"/>
                    <a:pt x="119" y="15"/>
                    <a:pt x="119" y="30"/>
                  </a:cubicBezTo>
                  <a:cubicBezTo>
                    <a:pt x="119" y="61"/>
                    <a:pt x="119" y="61"/>
                    <a:pt x="119" y="61"/>
                  </a:cubicBezTo>
                  <a:cubicBezTo>
                    <a:pt x="122" y="61"/>
                    <a:pt x="122" y="61"/>
                    <a:pt x="122" y="61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13"/>
                    <a:pt x="108" y="0"/>
                    <a:pt x="9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14" y="0"/>
                    <a:pt x="0" y="13"/>
                    <a:pt x="0" y="30"/>
                  </a:cubicBezTo>
                  <a:cubicBezTo>
                    <a:pt x="0" y="61"/>
                    <a:pt x="0" y="61"/>
                    <a:pt x="0" y="61"/>
                  </a:cubicBezTo>
                  <a:lnTo>
                    <a:pt x="3" y="61"/>
                  </a:lnTo>
                  <a:close/>
                </a:path>
              </a:pathLst>
            </a:cu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2" name="Freeform 110"/>
            <p:cNvSpPr>
              <a:spLocks/>
            </p:cNvSpPr>
            <p:nvPr/>
          </p:nvSpPr>
          <p:spPr bwMode="auto">
            <a:xfrm>
              <a:off x="2633932" y="3549151"/>
              <a:ext cx="415272" cy="207629"/>
            </a:xfrm>
            <a:custGeom>
              <a:avLst/>
              <a:gdLst>
                <a:gd name="T0" fmla="*/ 3 w 122"/>
                <a:gd name="T1" fmla="*/ 0 h 61"/>
                <a:gd name="T2" fmla="*/ 3 w 122"/>
                <a:gd name="T3" fmla="*/ 30 h 61"/>
                <a:gd name="T4" fmla="*/ 31 w 122"/>
                <a:gd name="T5" fmla="*/ 58 h 61"/>
                <a:gd name="T6" fmla="*/ 91 w 122"/>
                <a:gd name="T7" fmla="*/ 58 h 61"/>
                <a:gd name="T8" fmla="*/ 119 w 122"/>
                <a:gd name="T9" fmla="*/ 30 h 61"/>
                <a:gd name="T10" fmla="*/ 119 w 122"/>
                <a:gd name="T11" fmla="*/ 0 h 61"/>
                <a:gd name="T12" fmla="*/ 122 w 122"/>
                <a:gd name="T13" fmla="*/ 0 h 61"/>
                <a:gd name="T14" fmla="*/ 122 w 122"/>
                <a:gd name="T15" fmla="*/ 30 h 61"/>
                <a:gd name="T16" fmla="*/ 91 w 122"/>
                <a:gd name="T17" fmla="*/ 61 h 61"/>
                <a:gd name="T18" fmla="*/ 31 w 122"/>
                <a:gd name="T19" fmla="*/ 61 h 61"/>
                <a:gd name="T20" fmla="*/ 0 w 122"/>
                <a:gd name="T21" fmla="*/ 30 h 61"/>
                <a:gd name="T22" fmla="*/ 0 w 122"/>
                <a:gd name="T23" fmla="*/ 0 h 61"/>
                <a:gd name="T24" fmla="*/ 3 w 122"/>
                <a:gd name="T25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0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46"/>
                    <a:pt x="15" y="58"/>
                    <a:pt x="31" y="58"/>
                  </a:cubicBezTo>
                  <a:cubicBezTo>
                    <a:pt x="91" y="58"/>
                    <a:pt x="91" y="58"/>
                    <a:pt x="91" y="58"/>
                  </a:cubicBezTo>
                  <a:cubicBezTo>
                    <a:pt x="107" y="58"/>
                    <a:pt x="119" y="46"/>
                    <a:pt x="119" y="30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22" y="0"/>
                    <a:pt x="122" y="0"/>
                    <a:pt x="122" y="0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47"/>
                    <a:pt x="108" y="61"/>
                    <a:pt x="91" y="61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14" y="61"/>
                    <a:pt x="0" y="47"/>
                    <a:pt x="0" y="3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757575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3" name="Freeform 111"/>
            <p:cNvSpPr>
              <a:spLocks/>
            </p:cNvSpPr>
            <p:nvPr/>
          </p:nvSpPr>
          <p:spPr bwMode="auto">
            <a:xfrm>
              <a:off x="2633932" y="3341520"/>
              <a:ext cx="415272" cy="207631"/>
            </a:xfrm>
            <a:custGeom>
              <a:avLst/>
              <a:gdLst>
                <a:gd name="T0" fmla="*/ 3 w 122"/>
                <a:gd name="T1" fmla="*/ 61 h 61"/>
                <a:gd name="T2" fmla="*/ 3 w 122"/>
                <a:gd name="T3" fmla="*/ 30 h 61"/>
                <a:gd name="T4" fmla="*/ 31 w 122"/>
                <a:gd name="T5" fmla="*/ 2 h 61"/>
                <a:gd name="T6" fmla="*/ 91 w 122"/>
                <a:gd name="T7" fmla="*/ 2 h 61"/>
                <a:gd name="T8" fmla="*/ 119 w 122"/>
                <a:gd name="T9" fmla="*/ 30 h 61"/>
                <a:gd name="T10" fmla="*/ 119 w 122"/>
                <a:gd name="T11" fmla="*/ 61 h 61"/>
                <a:gd name="T12" fmla="*/ 122 w 122"/>
                <a:gd name="T13" fmla="*/ 61 h 61"/>
                <a:gd name="T14" fmla="*/ 122 w 122"/>
                <a:gd name="T15" fmla="*/ 30 h 61"/>
                <a:gd name="T16" fmla="*/ 91 w 122"/>
                <a:gd name="T17" fmla="*/ 0 h 61"/>
                <a:gd name="T18" fmla="*/ 31 w 122"/>
                <a:gd name="T19" fmla="*/ 0 h 61"/>
                <a:gd name="T20" fmla="*/ 0 w 122"/>
                <a:gd name="T21" fmla="*/ 30 h 61"/>
                <a:gd name="T22" fmla="*/ 0 w 122"/>
                <a:gd name="T23" fmla="*/ 61 h 61"/>
                <a:gd name="T24" fmla="*/ 3 w 122"/>
                <a:gd name="T25" fmla="*/ 6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61">
                  <a:moveTo>
                    <a:pt x="3" y="61"/>
                  </a:moveTo>
                  <a:cubicBezTo>
                    <a:pt x="3" y="30"/>
                    <a:pt x="3" y="30"/>
                    <a:pt x="3" y="30"/>
                  </a:cubicBezTo>
                  <a:cubicBezTo>
                    <a:pt x="3" y="15"/>
                    <a:pt x="15" y="2"/>
                    <a:pt x="31" y="2"/>
                  </a:cubicBezTo>
                  <a:cubicBezTo>
                    <a:pt x="91" y="2"/>
                    <a:pt x="91" y="2"/>
                    <a:pt x="91" y="2"/>
                  </a:cubicBezTo>
                  <a:cubicBezTo>
                    <a:pt x="107" y="2"/>
                    <a:pt x="119" y="15"/>
                    <a:pt x="119" y="30"/>
                  </a:cubicBezTo>
                  <a:cubicBezTo>
                    <a:pt x="119" y="61"/>
                    <a:pt x="119" y="61"/>
                    <a:pt x="119" y="61"/>
                  </a:cubicBezTo>
                  <a:cubicBezTo>
                    <a:pt x="122" y="61"/>
                    <a:pt x="122" y="61"/>
                    <a:pt x="122" y="61"/>
                  </a:cubicBezTo>
                  <a:cubicBezTo>
                    <a:pt x="122" y="30"/>
                    <a:pt x="122" y="30"/>
                    <a:pt x="122" y="30"/>
                  </a:cubicBezTo>
                  <a:cubicBezTo>
                    <a:pt x="122" y="13"/>
                    <a:pt x="108" y="0"/>
                    <a:pt x="9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14" y="0"/>
                    <a:pt x="0" y="13"/>
                    <a:pt x="0" y="30"/>
                  </a:cubicBezTo>
                  <a:cubicBezTo>
                    <a:pt x="0" y="61"/>
                    <a:pt x="0" y="61"/>
                    <a:pt x="0" y="61"/>
                  </a:cubicBezTo>
                  <a:lnTo>
                    <a:pt x="3" y="61"/>
                  </a:lnTo>
                  <a:close/>
                </a:path>
              </a:pathLst>
            </a:custGeom>
            <a:solidFill>
              <a:srgbClr val="515454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4" name="Rectangle 112"/>
            <p:cNvSpPr>
              <a:spLocks noChangeArrowheads="1"/>
            </p:cNvSpPr>
            <p:nvPr/>
          </p:nvSpPr>
          <p:spPr bwMode="auto">
            <a:xfrm>
              <a:off x="597703" y="3549151"/>
              <a:ext cx="52345" cy="458879"/>
            </a:xfrm>
            <a:prstGeom prst="rect">
              <a:avLst/>
            </a:prstGeom>
            <a:solidFill>
              <a:srgbClr val="969596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5" name="Rectangle 113"/>
            <p:cNvSpPr>
              <a:spLocks noChangeArrowheads="1"/>
            </p:cNvSpPr>
            <p:nvPr/>
          </p:nvSpPr>
          <p:spPr bwMode="auto">
            <a:xfrm>
              <a:off x="597703" y="3086781"/>
              <a:ext cx="52345" cy="462370"/>
            </a:xfrm>
            <a:prstGeom prst="rect">
              <a:avLst/>
            </a:prstGeom>
            <a:solidFill>
              <a:srgbClr val="606060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6" name="Freeform 114"/>
            <p:cNvSpPr>
              <a:spLocks/>
            </p:cNvSpPr>
            <p:nvPr/>
          </p:nvSpPr>
          <p:spPr bwMode="auto">
            <a:xfrm>
              <a:off x="569786" y="3243812"/>
              <a:ext cx="232063" cy="380364"/>
            </a:xfrm>
            <a:custGeom>
              <a:avLst/>
              <a:gdLst>
                <a:gd name="T0" fmla="*/ 6 w 68"/>
                <a:gd name="T1" fmla="*/ 0 h 112"/>
                <a:gd name="T2" fmla="*/ 52 w 68"/>
                <a:gd name="T3" fmla="*/ 63 h 112"/>
                <a:gd name="T4" fmla="*/ 68 w 68"/>
                <a:gd name="T5" fmla="*/ 89 h 112"/>
                <a:gd name="T6" fmla="*/ 58 w 68"/>
                <a:gd name="T7" fmla="*/ 111 h 112"/>
                <a:gd name="T8" fmla="*/ 6 w 68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112">
                  <a:moveTo>
                    <a:pt x="6" y="0"/>
                  </a:moveTo>
                  <a:cubicBezTo>
                    <a:pt x="6" y="0"/>
                    <a:pt x="21" y="8"/>
                    <a:pt x="52" y="63"/>
                  </a:cubicBezTo>
                  <a:cubicBezTo>
                    <a:pt x="68" y="89"/>
                    <a:pt x="68" y="89"/>
                    <a:pt x="68" y="89"/>
                  </a:cubicBezTo>
                  <a:cubicBezTo>
                    <a:pt x="68" y="89"/>
                    <a:pt x="67" y="112"/>
                    <a:pt x="58" y="111"/>
                  </a:cubicBezTo>
                  <a:cubicBezTo>
                    <a:pt x="58" y="111"/>
                    <a:pt x="0" y="29"/>
                    <a:pt x="6" y="0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7" name="Freeform 115"/>
            <p:cNvSpPr>
              <a:spLocks/>
            </p:cNvSpPr>
            <p:nvPr/>
          </p:nvSpPr>
          <p:spPr bwMode="auto">
            <a:xfrm>
              <a:off x="1679505" y="2884385"/>
              <a:ext cx="460638" cy="1064322"/>
            </a:xfrm>
            <a:custGeom>
              <a:avLst/>
              <a:gdLst>
                <a:gd name="T0" fmla="*/ 12 w 135"/>
                <a:gd name="T1" fmla="*/ 34 h 312"/>
                <a:gd name="T2" fmla="*/ 1 w 135"/>
                <a:gd name="T3" fmla="*/ 260 h 312"/>
                <a:gd name="T4" fmla="*/ 47 w 135"/>
                <a:gd name="T5" fmla="*/ 310 h 312"/>
                <a:gd name="T6" fmla="*/ 73 w 135"/>
                <a:gd name="T7" fmla="*/ 311 h 312"/>
                <a:gd name="T8" fmla="*/ 123 w 135"/>
                <a:gd name="T9" fmla="*/ 265 h 312"/>
                <a:gd name="T10" fmla="*/ 134 w 135"/>
                <a:gd name="T11" fmla="*/ 40 h 312"/>
                <a:gd name="T12" fmla="*/ 100 w 135"/>
                <a:gd name="T13" fmla="*/ 4 h 312"/>
                <a:gd name="T14" fmla="*/ 48 w 135"/>
                <a:gd name="T15" fmla="*/ 1 h 312"/>
                <a:gd name="T16" fmla="*/ 12 w 135"/>
                <a:gd name="T17" fmla="*/ 34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5" h="312">
                  <a:moveTo>
                    <a:pt x="12" y="34"/>
                  </a:moveTo>
                  <a:cubicBezTo>
                    <a:pt x="1" y="260"/>
                    <a:pt x="1" y="260"/>
                    <a:pt x="1" y="260"/>
                  </a:cubicBezTo>
                  <a:cubicBezTo>
                    <a:pt x="0" y="286"/>
                    <a:pt x="21" y="309"/>
                    <a:pt x="47" y="310"/>
                  </a:cubicBezTo>
                  <a:cubicBezTo>
                    <a:pt x="73" y="311"/>
                    <a:pt x="73" y="311"/>
                    <a:pt x="73" y="311"/>
                  </a:cubicBezTo>
                  <a:cubicBezTo>
                    <a:pt x="100" y="312"/>
                    <a:pt x="122" y="292"/>
                    <a:pt x="123" y="265"/>
                  </a:cubicBezTo>
                  <a:cubicBezTo>
                    <a:pt x="134" y="40"/>
                    <a:pt x="134" y="40"/>
                    <a:pt x="134" y="40"/>
                  </a:cubicBezTo>
                  <a:cubicBezTo>
                    <a:pt x="135" y="21"/>
                    <a:pt x="120" y="4"/>
                    <a:pt x="100" y="4"/>
                  </a:cubicBezTo>
                  <a:cubicBezTo>
                    <a:pt x="48" y="1"/>
                    <a:pt x="48" y="1"/>
                    <a:pt x="48" y="1"/>
                  </a:cubicBezTo>
                  <a:cubicBezTo>
                    <a:pt x="29" y="0"/>
                    <a:pt x="13" y="15"/>
                    <a:pt x="12" y="34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8" name="Freeform 116"/>
            <p:cNvSpPr>
              <a:spLocks/>
            </p:cNvSpPr>
            <p:nvPr/>
          </p:nvSpPr>
          <p:spPr bwMode="auto">
            <a:xfrm>
              <a:off x="1679505" y="2887875"/>
              <a:ext cx="204146" cy="1053853"/>
            </a:xfrm>
            <a:custGeom>
              <a:avLst/>
              <a:gdLst>
                <a:gd name="T0" fmla="*/ 44 w 60"/>
                <a:gd name="T1" fmla="*/ 0 h 309"/>
                <a:gd name="T2" fmla="*/ 12 w 60"/>
                <a:gd name="T3" fmla="*/ 33 h 309"/>
                <a:gd name="T4" fmla="*/ 1 w 60"/>
                <a:gd name="T5" fmla="*/ 259 h 309"/>
                <a:gd name="T6" fmla="*/ 46 w 60"/>
                <a:gd name="T7" fmla="*/ 309 h 309"/>
                <a:gd name="T8" fmla="*/ 47 w 60"/>
                <a:gd name="T9" fmla="*/ 302 h 309"/>
                <a:gd name="T10" fmla="*/ 59 w 60"/>
                <a:gd name="T11" fmla="*/ 31 h 309"/>
                <a:gd name="T12" fmla="*/ 44 w 60"/>
                <a:gd name="T13" fmla="*/ 0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309">
                  <a:moveTo>
                    <a:pt x="44" y="0"/>
                  </a:moveTo>
                  <a:cubicBezTo>
                    <a:pt x="26" y="2"/>
                    <a:pt x="12" y="16"/>
                    <a:pt x="12" y="33"/>
                  </a:cubicBezTo>
                  <a:cubicBezTo>
                    <a:pt x="1" y="259"/>
                    <a:pt x="1" y="259"/>
                    <a:pt x="1" y="259"/>
                  </a:cubicBezTo>
                  <a:cubicBezTo>
                    <a:pt x="0" y="285"/>
                    <a:pt x="20" y="307"/>
                    <a:pt x="46" y="309"/>
                  </a:cubicBezTo>
                  <a:cubicBezTo>
                    <a:pt x="46" y="307"/>
                    <a:pt x="47" y="305"/>
                    <a:pt x="47" y="302"/>
                  </a:cubicBezTo>
                  <a:cubicBezTo>
                    <a:pt x="59" y="31"/>
                    <a:pt x="59" y="31"/>
                    <a:pt x="59" y="31"/>
                  </a:cubicBezTo>
                  <a:cubicBezTo>
                    <a:pt x="60" y="19"/>
                    <a:pt x="53" y="7"/>
                    <a:pt x="44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29" name="Freeform 117"/>
            <p:cNvSpPr>
              <a:spLocks/>
            </p:cNvSpPr>
            <p:nvPr/>
          </p:nvSpPr>
          <p:spPr bwMode="auto">
            <a:xfrm>
              <a:off x="1714401" y="3638135"/>
              <a:ext cx="357692" cy="265208"/>
            </a:xfrm>
            <a:custGeom>
              <a:avLst/>
              <a:gdLst>
                <a:gd name="T0" fmla="*/ 2 w 105"/>
                <a:gd name="T1" fmla="*/ 13 h 78"/>
                <a:gd name="T2" fmla="*/ 1 w 105"/>
                <a:gd name="T3" fmla="*/ 36 h 78"/>
                <a:gd name="T4" fmla="*/ 38 w 105"/>
                <a:gd name="T5" fmla="*/ 76 h 78"/>
                <a:gd name="T6" fmla="*/ 64 w 105"/>
                <a:gd name="T7" fmla="*/ 77 h 78"/>
                <a:gd name="T8" fmla="*/ 104 w 105"/>
                <a:gd name="T9" fmla="*/ 41 h 78"/>
                <a:gd name="T10" fmla="*/ 105 w 105"/>
                <a:gd name="T11" fmla="*/ 18 h 78"/>
                <a:gd name="T12" fmla="*/ 91 w 105"/>
                <a:gd name="T13" fmla="*/ 3 h 78"/>
                <a:gd name="T14" fmla="*/ 17 w 105"/>
                <a:gd name="T15" fmla="*/ 0 h 78"/>
                <a:gd name="T16" fmla="*/ 2 w 105"/>
                <a:gd name="T17" fmla="*/ 13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78">
                  <a:moveTo>
                    <a:pt x="2" y="13"/>
                  </a:moveTo>
                  <a:cubicBezTo>
                    <a:pt x="1" y="36"/>
                    <a:pt x="1" y="36"/>
                    <a:pt x="1" y="36"/>
                  </a:cubicBezTo>
                  <a:cubicBezTo>
                    <a:pt x="0" y="57"/>
                    <a:pt x="17" y="75"/>
                    <a:pt x="38" y="76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85" y="78"/>
                    <a:pt x="103" y="62"/>
                    <a:pt x="104" y="41"/>
                  </a:cubicBezTo>
                  <a:cubicBezTo>
                    <a:pt x="105" y="18"/>
                    <a:pt x="105" y="18"/>
                    <a:pt x="105" y="18"/>
                  </a:cubicBezTo>
                  <a:cubicBezTo>
                    <a:pt x="105" y="10"/>
                    <a:pt x="99" y="4"/>
                    <a:pt x="91" y="3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9" y="0"/>
                    <a:pt x="3" y="6"/>
                    <a:pt x="2" y="13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0" name="Freeform 118"/>
            <p:cNvSpPr>
              <a:spLocks/>
            </p:cNvSpPr>
            <p:nvPr/>
          </p:nvSpPr>
          <p:spPr bwMode="auto">
            <a:xfrm>
              <a:off x="1321812" y="2868683"/>
              <a:ext cx="403059" cy="945676"/>
            </a:xfrm>
            <a:custGeom>
              <a:avLst/>
              <a:gdLst>
                <a:gd name="T0" fmla="*/ 10 w 118"/>
                <a:gd name="T1" fmla="*/ 30 h 278"/>
                <a:gd name="T2" fmla="*/ 1 w 118"/>
                <a:gd name="T3" fmla="*/ 233 h 278"/>
                <a:gd name="T4" fmla="*/ 41 w 118"/>
                <a:gd name="T5" fmla="*/ 276 h 278"/>
                <a:gd name="T6" fmla="*/ 64 w 118"/>
                <a:gd name="T7" fmla="*/ 277 h 278"/>
                <a:gd name="T8" fmla="*/ 108 w 118"/>
                <a:gd name="T9" fmla="*/ 237 h 278"/>
                <a:gd name="T10" fmla="*/ 117 w 118"/>
                <a:gd name="T11" fmla="*/ 35 h 278"/>
                <a:gd name="T12" fmla="*/ 88 w 118"/>
                <a:gd name="T13" fmla="*/ 3 h 278"/>
                <a:gd name="T14" fmla="*/ 42 w 118"/>
                <a:gd name="T15" fmla="*/ 1 h 278"/>
                <a:gd name="T16" fmla="*/ 10 w 118"/>
                <a:gd name="T17" fmla="*/ 30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8" h="278">
                  <a:moveTo>
                    <a:pt x="10" y="30"/>
                  </a:moveTo>
                  <a:cubicBezTo>
                    <a:pt x="1" y="233"/>
                    <a:pt x="1" y="233"/>
                    <a:pt x="1" y="233"/>
                  </a:cubicBezTo>
                  <a:cubicBezTo>
                    <a:pt x="0" y="256"/>
                    <a:pt x="18" y="275"/>
                    <a:pt x="41" y="276"/>
                  </a:cubicBezTo>
                  <a:cubicBezTo>
                    <a:pt x="64" y="277"/>
                    <a:pt x="64" y="277"/>
                    <a:pt x="64" y="277"/>
                  </a:cubicBezTo>
                  <a:cubicBezTo>
                    <a:pt x="87" y="278"/>
                    <a:pt x="107" y="260"/>
                    <a:pt x="108" y="237"/>
                  </a:cubicBezTo>
                  <a:cubicBezTo>
                    <a:pt x="117" y="35"/>
                    <a:pt x="117" y="35"/>
                    <a:pt x="117" y="35"/>
                  </a:cubicBezTo>
                  <a:cubicBezTo>
                    <a:pt x="118" y="18"/>
                    <a:pt x="105" y="4"/>
                    <a:pt x="88" y="3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25" y="0"/>
                    <a:pt x="11" y="13"/>
                    <a:pt x="10" y="30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1" name="Freeform 119"/>
            <p:cNvSpPr>
              <a:spLocks/>
            </p:cNvSpPr>
            <p:nvPr/>
          </p:nvSpPr>
          <p:spPr bwMode="auto">
            <a:xfrm>
              <a:off x="1321812" y="2875662"/>
              <a:ext cx="164015" cy="933462"/>
            </a:xfrm>
            <a:custGeom>
              <a:avLst/>
              <a:gdLst>
                <a:gd name="T0" fmla="*/ 35 w 48"/>
                <a:gd name="T1" fmla="*/ 0 h 274"/>
                <a:gd name="T2" fmla="*/ 10 w 48"/>
                <a:gd name="T3" fmla="*/ 28 h 274"/>
                <a:gd name="T4" fmla="*/ 1 w 48"/>
                <a:gd name="T5" fmla="*/ 231 h 274"/>
                <a:gd name="T6" fmla="*/ 36 w 48"/>
                <a:gd name="T7" fmla="*/ 274 h 274"/>
                <a:gd name="T8" fmla="*/ 37 w 48"/>
                <a:gd name="T9" fmla="*/ 269 h 274"/>
                <a:gd name="T10" fmla="*/ 48 w 48"/>
                <a:gd name="T11" fmla="*/ 26 h 274"/>
                <a:gd name="T12" fmla="*/ 35 w 48"/>
                <a:gd name="T13" fmla="*/ 0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74">
                  <a:moveTo>
                    <a:pt x="35" y="0"/>
                  </a:moveTo>
                  <a:cubicBezTo>
                    <a:pt x="22" y="2"/>
                    <a:pt x="11" y="14"/>
                    <a:pt x="10" y="28"/>
                  </a:cubicBezTo>
                  <a:cubicBezTo>
                    <a:pt x="1" y="231"/>
                    <a:pt x="1" y="231"/>
                    <a:pt x="1" y="231"/>
                  </a:cubicBezTo>
                  <a:cubicBezTo>
                    <a:pt x="0" y="252"/>
                    <a:pt x="16" y="270"/>
                    <a:pt x="36" y="274"/>
                  </a:cubicBezTo>
                  <a:cubicBezTo>
                    <a:pt x="36" y="272"/>
                    <a:pt x="37" y="271"/>
                    <a:pt x="37" y="269"/>
                  </a:cubicBezTo>
                  <a:cubicBezTo>
                    <a:pt x="48" y="26"/>
                    <a:pt x="48" y="26"/>
                    <a:pt x="48" y="26"/>
                  </a:cubicBezTo>
                  <a:cubicBezTo>
                    <a:pt x="48" y="15"/>
                    <a:pt x="43" y="6"/>
                    <a:pt x="35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2" name="Freeform 120"/>
            <p:cNvSpPr>
              <a:spLocks/>
            </p:cNvSpPr>
            <p:nvPr/>
          </p:nvSpPr>
          <p:spPr bwMode="auto">
            <a:xfrm>
              <a:off x="1353219" y="3538682"/>
              <a:ext cx="310582" cy="239036"/>
            </a:xfrm>
            <a:custGeom>
              <a:avLst/>
              <a:gdLst>
                <a:gd name="T0" fmla="*/ 2 w 91"/>
                <a:gd name="T1" fmla="*/ 12 h 70"/>
                <a:gd name="T2" fmla="*/ 1 w 91"/>
                <a:gd name="T3" fmla="*/ 31 h 70"/>
                <a:gd name="T4" fmla="*/ 34 w 91"/>
                <a:gd name="T5" fmla="*/ 68 h 70"/>
                <a:gd name="T6" fmla="*/ 54 w 91"/>
                <a:gd name="T7" fmla="*/ 69 h 70"/>
                <a:gd name="T8" fmla="*/ 90 w 91"/>
                <a:gd name="T9" fmla="*/ 35 h 70"/>
                <a:gd name="T10" fmla="*/ 91 w 91"/>
                <a:gd name="T11" fmla="*/ 16 h 70"/>
                <a:gd name="T12" fmla="*/ 79 w 91"/>
                <a:gd name="T13" fmla="*/ 3 h 70"/>
                <a:gd name="T14" fmla="*/ 15 w 91"/>
                <a:gd name="T15" fmla="*/ 0 h 70"/>
                <a:gd name="T16" fmla="*/ 2 w 91"/>
                <a:gd name="T17" fmla="*/ 12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1" h="70">
                  <a:moveTo>
                    <a:pt x="2" y="12"/>
                  </a:moveTo>
                  <a:cubicBezTo>
                    <a:pt x="1" y="31"/>
                    <a:pt x="1" y="31"/>
                    <a:pt x="1" y="31"/>
                  </a:cubicBezTo>
                  <a:cubicBezTo>
                    <a:pt x="0" y="51"/>
                    <a:pt x="15" y="67"/>
                    <a:pt x="34" y="68"/>
                  </a:cubicBezTo>
                  <a:cubicBezTo>
                    <a:pt x="54" y="69"/>
                    <a:pt x="54" y="69"/>
                    <a:pt x="54" y="69"/>
                  </a:cubicBezTo>
                  <a:cubicBezTo>
                    <a:pt x="73" y="70"/>
                    <a:pt x="89" y="55"/>
                    <a:pt x="90" y="35"/>
                  </a:cubicBezTo>
                  <a:cubicBezTo>
                    <a:pt x="91" y="16"/>
                    <a:pt x="91" y="16"/>
                    <a:pt x="91" y="16"/>
                  </a:cubicBezTo>
                  <a:cubicBezTo>
                    <a:pt x="91" y="9"/>
                    <a:pt x="86" y="3"/>
                    <a:pt x="79" y="3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8" y="0"/>
                    <a:pt x="2" y="5"/>
                    <a:pt x="2" y="12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3" name="Freeform 121"/>
            <p:cNvSpPr>
              <a:spLocks/>
            </p:cNvSpPr>
            <p:nvPr/>
          </p:nvSpPr>
          <p:spPr bwMode="auto">
            <a:xfrm>
              <a:off x="2098266" y="2905323"/>
              <a:ext cx="457148" cy="989297"/>
            </a:xfrm>
            <a:custGeom>
              <a:avLst/>
              <a:gdLst>
                <a:gd name="T0" fmla="*/ 11 w 134"/>
                <a:gd name="T1" fmla="*/ 34 h 290"/>
                <a:gd name="T2" fmla="*/ 1 w 134"/>
                <a:gd name="T3" fmla="*/ 238 h 290"/>
                <a:gd name="T4" fmla="*/ 47 w 134"/>
                <a:gd name="T5" fmla="*/ 288 h 290"/>
                <a:gd name="T6" fmla="*/ 73 w 134"/>
                <a:gd name="T7" fmla="*/ 289 h 290"/>
                <a:gd name="T8" fmla="*/ 123 w 134"/>
                <a:gd name="T9" fmla="*/ 243 h 290"/>
                <a:gd name="T10" fmla="*/ 133 w 134"/>
                <a:gd name="T11" fmla="*/ 39 h 290"/>
                <a:gd name="T12" fmla="*/ 99 w 134"/>
                <a:gd name="T13" fmla="*/ 3 h 290"/>
                <a:gd name="T14" fmla="*/ 47 w 134"/>
                <a:gd name="T15" fmla="*/ 1 h 290"/>
                <a:gd name="T16" fmla="*/ 11 w 134"/>
                <a:gd name="T17" fmla="*/ 34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4" h="290">
                  <a:moveTo>
                    <a:pt x="11" y="34"/>
                  </a:moveTo>
                  <a:cubicBezTo>
                    <a:pt x="1" y="238"/>
                    <a:pt x="1" y="238"/>
                    <a:pt x="1" y="238"/>
                  </a:cubicBezTo>
                  <a:cubicBezTo>
                    <a:pt x="0" y="264"/>
                    <a:pt x="21" y="287"/>
                    <a:pt x="47" y="288"/>
                  </a:cubicBezTo>
                  <a:cubicBezTo>
                    <a:pt x="73" y="289"/>
                    <a:pt x="73" y="289"/>
                    <a:pt x="73" y="289"/>
                  </a:cubicBezTo>
                  <a:cubicBezTo>
                    <a:pt x="100" y="290"/>
                    <a:pt x="122" y="270"/>
                    <a:pt x="123" y="243"/>
                  </a:cubicBezTo>
                  <a:cubicBezTo>
                    <a:pt x="133" y="39"/>
                    <a:pt x="133" y="39"/>
                    <a:pt x="133" y="39"/>
                  </a:cubicBezTo>
                  <a:cubicBezTo>
                    <a:pt x="134" y="20"/>
                    <a:pt x="119" y="4"/>
                    <a:pt x="99" y="3"/>
                  </a:cubicBezTo>
                  <a:cubicBezTo>
                    <a:pt x="47" y="1"/>
                    <a:pt x="47" y="1"/>
                    <a:pt x="47" y="1"/>
                  </a:cubicBezTo>
                  <a:cubicBezTo>
                    <a:pt x="28" y="0"/>
                    <a:pt x="12" y="15"/>
                    <a:pt x="11" y="34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4" name="Freeform 122"/>
            <p:cNvSpPr>
              <a:spLocks/>
            </p:cNvSpPr>
            <p:nvPr/>
          </p:nvSpPr>
          <p:spPr bwMode="auto">
            <a:xfrm>
              <a:off x="2098266" y="2908812"/>
              <a:ext cx="195422" cy="973593"/>
            </a:xfrm>
            <a:custGeom>
              <a:avLst/>
              <a:gdLst>
                <a:gd name="T0" fmla="*/ 40 w 57"/>
                <a:gd name="T1" fmla="*/ 0 h 286"/>
                <a:gd name="T2" fmla="*/ 11 w 57"/>
                <a:gd name="T3" fmla="*/ 33 h 286"/>
                <a:gd name="T4" fmla="*/ 1 w 57"/>
                <a:gd name="T5" fmla="*/ 237 h 286"/>
                <a:gd name="T6" fmla="*/ 44 w 57"/>
                <a:gd name="T7" fmla="*/ 286 h 286"/>
                <a:gd name="T8" fmla="*/ 45 w 57"/>
                <a:gd name="T9" fmla="*/ 278 h 286"/>
                <a:gd name="T10" fmla="*/ 56 w 57"/>
                <a:gd name="T11" fmla="*/ 32 h 286"/>
                <a:gd name="T12" fmla="*/ 40 w 57"/>
                <a:gd name="T13" fmla="*/ 0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286">
                  <a:moveTo>
                    <a:pt x="40" y="0"/>
                  </a:moveTo>
                  <a:cubicBezTo>
                    <a:pt x="24" y="3"/>
                    <a:pt x="11" y="16"/>
                    <a:pt x="11" y="33"/>
                  </a:cubicBezTo>
                  <a:cubicBezTo>
                    <a:pt x="1" y="237"/>
                    <a:pt x="1" y="237"/>
                    <a:pt x="1" y="237"/>
                  </a:cubicBezTo>
                  <a:cubicBezTo>
                    <a:pt x="0" y="262"/>
                    <a:pt x="19" y="284"/>
                    <a:pt x="44" y="286"/>
                  </a:cubicBezTo>
                  <a:cubicBezTo>
                    <a:pt x="45" y="284"/>
                    <a:pt x="45" y="281"/>
                    <a:pt x="45" y="278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7" y="19"/>
                    <a:pt x="50" y="7"/>
                    <a:pt x="40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5" name="Freeform 123"/>
            <p:cNvSpPr>
              <a:spLocks/>
            </p:cNvSpPr>
            <p:nvPr/>
          </p:nvSpPr>
          <p:spPr bwMode="auto">
            <a:xfrm>
              <a:off x="2133163" y="3603239"/>
              <a:ext cx="357692" cy="249506"/>
            </a:xfrm>
            <a:custGeom>
              <a:avLst/>
              <a:gdLst>
                <a:gd name="T0" fmla="*/ 2 w 105"/>
                <a:gd name="T1" fmla="*/ 13 h 73"/>
                <a:gd name="T2" fmla="*/ 1 w 105"/>
                <a:gd name="T3" fmla="*/ 31 h 73"/>
                <a:gd name="T4" fmla="*/ 38 w 105"/>
                <a:gd name="T5" fmla="*/ 71 h 73"/>
                <a:gd name="T6" fmla="*/ 64 w 105"/>
                <a:gd name="T7" fmla="*/ 72 h 73"/>
                <a:gd name="T8" fmla="*/ 104 w 105"/>
                <a:gd name="T9" fmla="*/ 36 h 73"/>
                <a:gd name="T10" fmla="*/ 104 w 105"/>
                <a:gd name="T11" fmla="*/ 18 h 73"/>
                <a:gd name="T12" fmla="*/ 91 w 105"/>
                <a:gd name="T13" fmla="*/ 3 h 73"/>
                <a:gd name="T14" fmla="*/ 17 w 105"/>
                <a:gd name="T15" fmla="*/ 0 h 73"/>
                <a:gd name="T16" fmla="*/ 2 w 105"/>
                <a:gd name="T17" fmla="*/ 1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73">
                  <a:moveTo>
                    <a:pt x="2" y="13"/>
                  </a:moveTo>
                  <a:cubicBezTo>
                    <a:pt x="1" y="31"/>
                    <a:pt x="1" y="31"/>
                    <a:pt x="1" y="31"/>
                  </a:cubicBezTo>
                  <a:cubicBezTo>
                    <a:pt x="0" y="52"/>
                    <a:pt x="17" y="70"/>
                    <a:pt x="38" y="71"/>
                  </a:cubicBezTo>
                  <a:cubicBezTo>
                    <a:pt x="64" y="72"/>
                    <a:pt x="64" y="72"/>
                    <a:pt x="64" y="72"/>
                  </a:cubicBezTo>
                  <a:cubicBezTo>
                    <a:pt x="85" y="73"/>
                    <a:pt x="103" y="57"/>
                    <a:pt x="104" y="36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5" y="10"/>
                    <a:pt x="99" y="4"/>
                    <a:pt x="91" y="3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9" y="0"/>
                    <a:pt x="2" y="6"/>
                    <a:pt x="2" y="13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6" name="Freeform 124"/>
            <p:cNvSpPr>
              <a:spLocks/>
            </p:cNvSpPr>
            <p:nvPr/>
          </p:nvSpPr>
          <p:spPr bwMode="auto">
            <a:xfrm>
              <a:off x="2515283" y="2905323"/>
              <a:ext cx="451914" cy="989297"/>
            </a:xfrm>
            <a:custGeom>
              <a:avLst/>
              <a:gdLst>
                <a:gd name="T0" fmla="*/ 11 w 133"/>
                <a:gd name="T1" fmla="*/ 34 h 290"/>
                <a:gd name="T2" fmla="*/ 1 w 133"/>
                <a:gd name="T3" fmla="*/ 238 h 290"/>
                <a:gd name="T4" fmla="*/ 47 w 133"/>
                <a:gd name="T5" fmla="*/ 288 h 290"/>
                <a:gd name="T6" fmla="*/ 73 w 133"/>
                <a:gd name="T7" fmla="*/ 289 h 290"/>
                <a:gd name="T8" fmla="*/ 123 w 133"/>
                <a:gd name="T9" fmla="*/ 243 h 290"/>
                <a:gd name="T10" fmla="*/ 133 w 133"/>
                <a:gd name="T11" fmla="*/ 39 h 290"/>
                <a:gd name="T12" fmla="*/ 99 w 133"/>
                <a:gd name="T13" fmla="*/ 3 h 290"/>
                <a:gd name="T14" fmla="*/ 47 w 133"/>
                <a:gd name="T15" fmla="*/ 1 h 290"/>
                <a:gd name="T16" fmla="*/ 11 w 133"/>
                <a:gd name="T17" fmla="*/ 34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3" h="290">
                  <a:moveTo>
                    <a:pt x="11" y="34"/>
                  </a:moveTo>
                  <a:cubicBezTo>
                    <a:pt x="1" y="238"/>
                    <a:pt x="1" y="238"/>
                    <a:pt x="1" y="238"/>
                  </a:cubicBezTo>
                  <a:cubicBezTo>
                    <a:pt x="0" y="264"/>
                    <a:pt x="21" y="287"/>
                    <a:pt x="47" y="288"/>
                  </a:cubicBezTo>
                  <a:cubicBezTo>
                    <a:pt x="73" y="289"/>
                    <a:pt x="73" y="289"/>
                    <a:pt x="73" y="289"/>
                  </a:cubicBezTo>
                  <a:cubicBezTo>
                    <a:pt x="100" y="290"/>
                    <a:pt x="122" y="270"/>
                    <a:pt x="123" y="243"/>
                  </a:cubicBezTo>
                  <a:cubicBezTo>
                    <a:pt x="133" y="39"/>
                    <a:pt x="133" y="39"/>
                    <a:pt x="133" y="39"/>
                  </a:cubicBezTo>
                  <a:cubicBezTo>
                    <a:pt x="133" y="20"/>
                    <a:pt x="119" y="4"/>
                    <a:pt x="99" y="3"/>
                  </a:cubicBezTo>
                  <a:cubicBezTo>
                    <a:pt x="47" y="1"/>
                    <a:pt x="47" y="1"/>
                    <a:pt x="47" y="1"/>
                  </a:cubicBezTo>
                  <a:cubicBezTo>
                    <a:pt x="28" y="0"/>
                    <a:pt x="11" y="15"/>
                    <a:pt x="11" y="34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7" name="Freeform 125"/>
            <p:cNvSpPr>
              <a:spLocks/>
            </p:cNvSpPr>
            <p:nvPr/>
          </p:nvSpPr>
          <p:spPr bwMode="auto">
            <a:xfrm>
              <a:off x="2515283" y="2908812"/>
              <a:ext cx="193678" cy="973593"/>
            </a:xfrm>
            <a:custGeom>
              <a:avLst/>
              <a:gdLst>
                <a:gd name="T0" fmla="*/ 40 w 57"/>
                <a:gd name="T1" fmla="*/ 0 h 286"/>
                <a:gd name="T2" fmla="*/ 11 w 57"/>
                <a:gd name="T3" fmla="*/ 33 h 286"/>
                <a:gd name="T4" fmla="*/ 1 w 57"/>
                <a:gd name="T5" fmla="*/ 237 h 286"/>
                <a:gd name="T6" fmla="*/ 44 w 57"/>
                <a:gd name="T7" fmla="*/ 286 h 286"/>
                <a:gd name="T8" fmla="*/ 45 w 57"/>
                <a:gd name="T9" fmla="*/ 278 h 286"/>
                <a:gd name="T10" fmla="*/ 56 w 57"/>
                <a:gd name="T11" fmla="*/ 32 h 286"/>
                <a:gd name="T12" fmla="*/ 40 w 57"/>
                <a:gd name="T13" fmla="*/ 0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286">
                  <a:moveTo>
                    <a:pt x="40" y="0"/>
                  </a:moveTo>
                  <a:cubicBezTo>
                    <a:pt x="24" y="3"/>
                    <a:pt x="11" y="16"/>
                    <a:pt x="11" y="33"/>
                  </a:cubicBezTo>
                  <a:cubicBezTo>
                    <a:pt x="1" y="237"/>
                    <a:pt x="1" y="237"/>
                    <a:pt x="1" y="237"/>
                  </a:cubicBezTo>
                  <a:cubicBezTo>
                    <a:pt x="0" y="262"/>
                    <a:pt x="19" y="284"/>
                    <a:pt x="44" y="286"/>
                  </a:cubicBezTo>
                  <a:cubicBezTo>
                    <a:pt x="44" y="284"/>
                    <a:pt x="45" y="281"/>
                    <a:pt x="45" y="278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7" y="19"/>
                    <a:pt x="50" y="7"/>
                    <a:pt x="40" y="0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8" name="Freeform 126"/>
            <p:cNvSpPr>
              <a:spLocks/>
            </p:cNvSpPr>
            <p:nvPr/>
          </p:nvSpPr>
          <p:spPr bwMode="auto">
            <a:xfrm>
              <a:off x="2548435" y="3603239"/>
              <a:ext cx="357692" cy="249506"/>
            </a:xfrm>
            <a:custGeom>
              <a:avLst/>
              <a:gdLst>
                <a:gd name="T0" fmla="*/ 2 w 105"/>
                <a:gd name="T1" fmla="*/ 13 h 73"/>
                <a:gd name="T2" fmla="*/ 1 w 105"/>
                <a:gd name="T3" fmla="*/ 31 h 73"/>
                <a:gd name="T4" fmla="*/ 38 w 105"/>
                <a:gd name="T5" fmla="*/ 71 h 73"/>
                <a:gd name="T6" fmla="*/ 64 w 105"/>
                <a:gd name="T7" fmla="*/ 72 h 73"/>
                <a:gd name="T8" fmla="*/ 104 w 105"/>
                <a:gd name="T9" fmla="*/ 36 h 73"/>
                <a:gd name="T10" fmla="*/ 104 w 105"/>
                <a:gd name="T11" fmla="*/ 18 h 73"/>
                <a:gd name="T12" fmla="*/ 91 w 105"/>
                <a:gd name="T13" fmla="*/ 3 h 73"/>
                <a:gd name="T14" fmla="*/ 17 w 105"/>
                <a:gd name="T15" fmla="*/ 0 h 73"/>
                <a:gd name="T16" fmla="*/ 2 w 105"/>
                <a:gd name="T17" fmla="*/ 1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73">
                  <a:moveTo>
                    <a:pt x="2" y="13"/>
                  </a:moveTo>
                  <a:cubicBezTo>
                    <a:pt x="1" y="31"/>
                    <a:pt x="1" y="31"/>
                    <a:pt x="1" y="31"/>
                  </a:cubicBezTo>
                  <a:cubicBezTo>
                    <a:pt x="0" y="52"/>
                    <a:pt x="17" y="70"/>
                    <a:pt x="38" y="71"/>
                  </a:cubicBezTo>
                  <a:cubicBezTo>
                    <a:pt x="64" y="72"/>
                    <a:pt x="64" y="72"/>
                    <a:pt x="64" y="72"/>
                  </a:cubicBezTo>
                  <a:cubicBezTo>
                    <a:pt x="85" y="73"/>
                    <a:pt x="103" y="57"/>
                    <a:pt x="104" y="36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5" y="10"/>
                    <a:pt x="99" y="4"/>
                    <a:pt x="91" y="3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9" y="0"/>
                    <a:pt x="2" y="6"/>
                    <a:pt x="2" y="13"/>
                  </a:cubicBezTo>
                  <a:close/>
                </a:path>
              </a:pathLst>
            </a:custGeom>
            <a:solidFill>
              <a:srgbClr val="FDE2C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39" name="Freeform 127"/>
            <p:cNvSpPr>
              <a:spLocks/>
            </p:cNvSpPr>
            <p:nvPr/>
          </p:nvSpPr>
          <p:spPr bwMode="auto">
            <a:xfrm>
              <a:off x="1874927" y="5201467"/>
              <a:ext cx="738067" cy="1734321"/>
            </a:xfrm>
            <a:custGeom>
              <a:avLst/>
              <a:gdLst>
                <a:gd name="T0" fmla="*/ 465 w 465"/>
                <a:gd name="T1" fmla="*/ 19 h 1092"/>
                <a:gd name="T2" fmla="*/ 49 w 465"/>
                <a:gd name="T3" fmla="*/ 0 h 1092"/>
                <a:gd name="T4" fmla="*/ 0 w 465"/>
                <a:gd name="T5" fmla="*/ 1092 h 1092"/>
                <a:gd name="T6" fmla="*/ 418 w 465"/>
                <a:gd name="T7" fmla="*/ 1092 h 1092"/>
                <a:gd name="T8" fmla="*/ 465 w 465"/>
                <a:gd name="T9" fmla="*/ 19 h 10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5" h="1092">
                  <a:moveTo>
                    <a:pt x="465" y="19"/>
                  </a:moveTo>
                  <a:lnTo>
                    <a:pt x="49" y="0"/>
                  </a:lnTo>
                  <a:lnTo>
                    <a:pt x="0" y="1092"/>
                  </a:lnTo>
                  <a:lnTo>
                    <a:pt x="418" y="1092"/>
                  </a:lnTo>
                  <a:lnTo>
                    <a:pt x="465" y="1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0" name="Freeform 128"/>
            <p:cNvSpPr>
              <a:spLocks/>
            </p:cNvSpPr>
            <p:nvPr/>
          </p:nvSpPr>
          <p:spPr bwMode="auto">
            <a:xfrm>
              <a:off x="1210142" y="5170060"/>
              <a:ext cx="743302" cy="1765728"/>
            </a:xfrm>
            <a:custGeom>
              <a:avLst/>
              <a:gdLst>
                <a:gd name="T0" fmla="*/ 419 w 468"/>
                <a:gd name="T1" fmla="*/ 1112 h 1112"/>
                <a:gd name="T2" fmla="*/ 468 w 468"/>
                <a:gd name="T3" fmla="*/ 20 h 1112"/>
                <a:gd name="T4" fmla="*/ 50 w 468"/>
                <a:gd name="T5" fmla="*/ 0 h 1112"/>
                <a:gd name="T6" fmla="*/ 0 w 468"/>
                <a:gd name="T7" fmla="*/ 1112 h 1112"/>
                <a:gd name="T8" fmla="*/ 419 w 468"/>
                <a:gd name="T9" fmla="*/ 1112 h 1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8" h="1112">
                  <a:moveTo>
                    <a:pt x="419" y="1112"/>
                  </a:moveTo>
                  <a:lnTo>
                    <a:pt x="468" y="20"/>
                  </a:lnTo>
                  <a:lnTo>
                    <a:pt x="50" y="0"/>
                  </a:lnTo>
                  <a:lnTo>
                    <a:pt x="0" y="1112"/>
                  </a:lnTo>
                  <a:lnTo>
                    <a:pt x="419" y="111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1" name="Freeform 129"/>
            <p:cNvSpPr>
              <a:spLocks/>
            </p:cNvSpPr>
            <p:nvPr/>
          </p:nvSpPr>
          <p:spPr bwMode="auto">
            <a:xfrm>
              <a:off x="491267" y="3020479"/>
              <a:ext cx="1666324" cy="2149581"/>
            </a:xfrm>
            <a:custGeom>
              <a:avLst/>
              <a:gdLst>
                <a:gd name="T0" fmla="*/ 461 w 489"/>
                <a:gd name="T1" fmla="*/ 493 h 631"/>
                <a:gd name="T2" fmla="*/ 344 w 489"/>
                <a:gd name="T3" fmla="*/ 297 h 631"/>
                <a:gd name="T4" fmla="*/ 109 w 489"/>
                <a:gd name="T5" fmla="*/ 18 h 631"/>
                <a:gd name="T6" fmla="*/ 36 w 489"/>
                <a:gd name="T7" fmla="*/ 99 h 631"/>
                <a:gd name="T8" fmla="*/ 187 w 489"/>
                <a:gd name="T9" fmla="*/ 369 h 631"/>
                <a:gd name="T10" fmla="*/ 461 w 489"/>
                <a:gd name="T11" fmla="*/ 493 h 6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" h="631">
                  <a:moveTo>
                    <a:pt x="461" y="493"/>
                  </a:moveTo>
                  <a:cubicBezTo>
                    <a:pt x="461" y="493"/>
                    <a:pt x="489" y="313"/>
                    <a:pt x="344" y="297"/>
                  </a:cubicBezTo>
                  <a:cubicBezTo>
                    <a:pt x="344" y="297"/>
                    <a:pt x="141" y="36"/>
                    <a:pt x="109" y="18"/>
                  </a:cubicBezTo>
                  <a:cubicBezTo>
                    <a:pt x="77" y="1"/>
                    <a:pt x="0" y="0"/>
                    <a:pt x="36" y="99"/>
                  </a:cubicBezTo>
                  <a:cubicBezTo>
                    <a:pt x="187" y="369"/>
                    <a:pt x="187" y="369"/>
                    <a:pt x="187" y="369"/>
                  </a:cubicBezTo>
                  <a:cubicBezTo>
                    <a:pt x="187" y="369"/>
                    <a:pt x="249" y="631"/>
                    <a:pt x="461" y="493"/>
                  </a:cubicBezTo>
                  <a:close/>
                </a:path>
              </a:pathLst>
            </a:custGeom>
            <a:solidFill>
              <a:srgbClr val="F8BA87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  <p:sp>
          <p:nvSpPr>
            <p:cNvPr id="42" name="Freeform 130"/>
            <p:cNvSpPr>
              <a:spLocks/>
            </p:cNvSpPr>
            <p:nvPr/>
          </p:nvSpPr>
          <p:spPr bwMode="auto">
            <a:xfrm>
              <a:off x="662262" y="3041416"/>
              <a:ext cx="1005028" cy="1080026"/>
            </a:xfrm>
            <a:custGeom>
              <a:avLst/>
              <a:gdLst>
                <a:gd name="T0" fmla="*/ 294 w 295"/>
                <a:gd name="T1" fmla="*/ 291 h 317"/>
                <a:gd name="T2" fmla="*/ 59 w 295"/>
                <a:gd name="T3" fmla="*/ 12 h 317"/>
                <a:gd name="T4" fmla="*/ 0 w 295"/>
                <a:gd name="T5" fmla="*/ 8 h 317"/>
                <a:gd name="T6" fmla="*/ 225 w 295"/>
                <a:gd name="T7" fmla="*/ 304 h 317"/>
                <a:gd name="T8" fmla="*/ 295 w 295"/>
                <a:gd name="T9" fmla="*/ 291 h 317"/>
                <a:gd name="T10" fmla="*/ 294 w 295"/>
                <a:gd name="T11" fmla="*/ 291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5" h="317">
                  <a:moveTo>
                    <a:pt x="294" y="291"/>
                  </a:moveTo>
                  <a:cubicBezTo>
                    <a:pt x="294" y="291"/>
                    <a:pt x="91" y="30"/>
                    <a:pt x="59" y="12"/>
                  </a:cubicBezTo>
                  <a:cubicBezTo>
                    <a:pt x="44" y="4"/>
                    <a:pt x="18" y="0"/>
                    <a:pt x="0" y="8"/>
                  </a:cubicBezTo>
                  <a:cubicBezTo>
                    <a:pt x="225" y="304"/>
                    <a:pt x="225" y="304"/>
                    <a:pt x="225" y="304"/>
                  </a:cubicBezTo>
                  <a:cubicBezTo>
                    <a:pt x="225" y="304"/>
                    <a:pt x="270" y="317"/>
                    <a:pt x="295" y="291"/>
                  </a:cubicBezTo>
                  <a:cubicBezTo>
                    <a:pt x="294" y="291"/>
                    <a:pt x="294" y="291"/>
                    <a:pt x="294" y="291"/>
                  </a:cubicBezTo>
                  <a:close/>
                </a:path>
              </a:pathLst>
            </a:custGeom>
            <a:solidFill>
              <a:srgbClr val="E5A163"/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</p:grpSp>
      <p:grpSp>
        <p:nvGrpSpPr>
          <p:cNvPr id="43" name="Group 6"/>
          <p:cNvGrpSpPr>
            <a:grpSpLocks/>
          </p:cNvGrpSpPr>
          <p:nvPr/>
        </p:nvGrpSpPr>
        <p:grpSpPr bwMode="auto">
          <a:xfrm>
            <a:off x="4344847" y="436728"/>
            <a:ext cx="7847154" cy="6372059"/>
            <a:chOff x="13961877" y="96097"/>
            <a:chExt cx="7251700" cy="6857999"/>
          </a:xfrm>
        </p:grpSpPr>
        <p:sp>
          <p:nvSpPr>
            <p:cNvPr id="44" name="Freeform 43"/>
            <p:cNvSpPr>
              <a:spLocks/>
            </p:cNvSpPr>
            <p:nvPr/>
          </p:nvSpPr>
          <p:spPr bwMode="auto">
            <a:xfrm>
              <a:off x="14006326" y="96097"/>
              <a:ext cx="7207251" cy="6857999"/>
            </a:xfrm>
            <a:custGeom>
              <a:avLst/>
              <a:gdLst>
                <a:gd name="connsiteX0" fmla="*/ 6226425 w 7188260"/>
                <a:gd name="connsiteY0" fmla="*/ 0 h 6857999"/>
                <a:gd name="connsiteX1" fmla="*/ 7188260 w 7188260"/>
                <a:gd name="connsiteY1" fmla="*/ 0 h 6857999"/>
                <a:gd name="connsiteX2" fmla="*/ 7188260 w 7188260"/>
                <a:gd name="connsiteY2" fmla="*/ 6857999 h 6857999"/>
                <a:gd name="connsiteX3" fmla="*/ 5876268 w 7188260"/>
                <a:gd name="connsiteY3" fmla="*/ 6857999 h 6857999"/>
                <a:gd name="connsiteX4" fmla="*/ 0 w 7188260"/>
                <a:gd name="connsiteY4" fmla="*/ 4276459 h 6857999"/>
                <a:gd name="connsiteX5" fmla="*/ 0 w 7188260"/>
                <a:gd name="connsiteY5" fmla="*/ 3464403 h 6857999"/>
                <a:gd name="connsiteX6" fmla="*/ 0 w 7188260"/>
                <a:gd name="connsiteY6" fmla="*/ 2771951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8260" h="6857999">
                  <a:moveTo>
                    <a:pt x="6226425" y="0"/>
                  </a:moveTo>
                  <a:lnTo>
                    <a:pt x="7188260" y="0"/>
                  </a:lnTo>
                  <a:lnTo>
                    <a:pt x="7188260" y="6857999"/>
                  </a:lnTo>
                  <a:lnTo>
                    <a:pt x="5876268" y="6857999"/>
                  </a:lnTo>
                  <a:lnTo>
                    <a:pt x="0" y="4276459"/>
                  </a:lnTo>
                  <a:lnTo>
                    <a:pt x="0" y="3464403"/>
                  </a:lnTo>
                  <a:lnTo>
                    <a:pt x="0" y="2771951"/>
                  </a:lnTo>
                  <a:close/>
                </a:path>
              </a:pathLst>
            </a:cu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lIns="68580" tIns="34290" rIns="68580" bIns="34290"/>
            <a:lstStyle/>
            <a:p>
              <a:pPr>
                <a:defRPr/>
              </a:pPr>
              <a:endParaRPr lang="en-US" sz="135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endParaRPr>
            </a:p>
          </p:txBody>
        </p:sp>
        <p:sp>
          <p:nvSpPr>
            <p:cNvPr id="45" name="Freeform 44"/>
            <p:cNvSpPr>
              <a:spLocks/>
            </p:cNvSpPr>
            <p:nvPr/>
          </p:nvSpPr>
          <p:spPr bwMode="auto">
            <a:xfrm>
              <a:off x="13961877" y="339988"/>
              <a:ext cx="7251700" cy="6526889"/>
            </a:xfrm>
            <a:custGeom>
              <a:avLst/>
              <a:gdLst>
                <a:gd name="connsiteX0" fmla="*/ 7251700 w 7251700"/>
                <a:gd name="connsiteY0" fmla="*/ 0 h 6525889"/>
                <a:gd name="connsiteX1" fmla="*/ 7251700 w 7251700"/>
                <a:gd name="connsiteY1" fmla="*/ 6525889 h 6525889"/>
                <a:gd name="connsiteX2" fmla="*/ 0 w 7251700"/>
                <a:gd name="connsiteY2" fmla="*/ 4031875 h 6525889"/>
                <a:gd name="connsiteX3" fmla="*/ 0 w 7251700"/>
                <a:gd name="connsiteY3" fmla="*/ 3219819 h 6525889"/>
                <a:gd name="connsiteX4" fmla="*/ 0 w 7251700"/>
                <a:gd name="connsiteY4" fmla="*/ 2527367 h 6525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51700" h="6525889">
                  <a:moveTo>
                    <a:pt x="7251700" y="0"/>
                  </a:moveTo>
                  <a:lnTo>
                    <a:pt x="7251700" y="6525889"/>
                  </a:lnTo>
                  <a:lnTo>
                    <a:pt x="0" y="4031875"/>
                  </a:lnTo>
                  <a:lnTo>
                    <a:pt x="0" y="3219819"/>
                  </a:lnTo>
                  <a:lnTo>
                    <a:pt x="0" y="2527367"/>
                  </a:lnTo>
                  <a:close/>
                </a:path>
              </a:pathLst>
            </a:custGeom>
            <a:solidFill>
              <a:schemeClr val="bg2">
                <a:alpha val="25000"/>
              </a:schemeClr>
            </a:solidFill>
            <a:ln>
              <a:noFill/>
            </a:ln>
          </p:spPr>
          <p:txBody>
            <a:bodyPr lIns="68580" tIns="34290" rIns="68580" bIns="34290"/>
            <a:lstStyle/>
            <a:p>
              <a:pPr>
                <a:defRPr/>
              </a:pPr>
              <a:endParaRPr lang="en-US" sz="1350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5407359" y="2125810"/>
            <a:ext cx="6901005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r-Cyrl-RS" sz="2400" dirty="0">
                <a:solidFill>
                  <a:srgbClr val="000000"/>
                </a:solidFill>
                <a:latin typeface="Georgia" panose="02040502050405020303" pitchFamily="18" charset="0"/>
              </a:rPr>
              <a:t>Назив дипломе:</a:t>
            </a:r>
            <a:endParaRPr lang="sr-Latn-RS" sz="2400" b="1" dirty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Cyrl-RS" sz="2400" b="1" dirty="0">
                <a:solidFill>
                  <a:srgbClr val="C00000"/>
                </a:solidFill>
                <a:latin typeface="Georgia" panose="02040502050405020303" pitchFamily="18" charset="0"/>
              </a:rPr>
              <a:t>Струковни мастер васпитач</a:t>
            </a:r>
            <a:endParaRPr lang="sr-Latn-RS" sz="2400" b="1" dirty="0">
              <a:solidFill>
                <a:srgbClr val="C00000"/>
              </a:solidFill>
              <a:latin typeface="Georgia" panose="02040502050405020303" pitchFamily="18" charset="0"/>
            </a:endParaRPr>
          </a:p>
          <a:p>
            <a:pPr algn="ctr"/>
            <a:endParaRPr lang="sr-Latn-RS" sz="2000" dirty="0">
              <a:solidFill>
                <a:srgbClr val="00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Cyrl-RS" sz="2400" dirty="0">
                <a:solidFill>
                  <a:srgbClr val="000000"/>
                </a:solidFill>
                <a:latin typeface="Georgia" panose="02040502050405020303" pitchFamily="18" charset="0"/>
              </a:rPr>
              <a:t>Трајање студија:</a:t>
            </a:r>
            <a:r>
              <a:rPr lang="sr-Latn-RS" sz="2400" b="1" dirty="0">
                <a:solidFill>
                  <a:srgbClr val="000000"/>
                </a:solidFill>
                <a:latin typeface="Georgia" panose="02040502050405020303" pitchFamily="18" charset="0"/>
              </a:rPr>
              <a:t> </a:t>
            </a:r>
            <a:r>
              <a:rPr lang="sr-Cyrl-RS" sz="2400" b="1" dirty="0">
                <a:solidFill>
                  <a:srgbClr val="C00000"/>
                </a:solidFill>
                <a:latin typeface="Georgia" panose="02040502050405020303" pitchFamily="18" charset="0"/>
              </a:rPr>
              <a:t>2 године (4</a:t>
            </a:r>
            <a:r>
              <a:rPr lang="sr-Latn-RS" sz="2400" b="1" dirty="0">
                <a:solidFill>
                  <a:srgbClr val="C00000"/>
                </a:solidFill>
                <a:latin typeface="Georgia" panose="02040502050405020303" pitchFamily="18" charset="0"/>
              </a:rPr>
              <a:t> </a:t>
            </a:r>
            <a:r>
              <a:rPr lang="sr-Cyrl-RS" sz="2400" b="1" dirty="0">
                <a:solidFill>
                  <a:srgbClr val="C00000"/>
                </a:solidFill>
                <a:latin typeface="Georgia" panose="02040502050405020303" pitchFamily="18" charset="0"/>
              </a:rPr>
              <a:t>семестра)</a:t>
            </a:r>
          </a:p>
          <a:p>
            <a:pPr algn="ctr"/>
            <a:endParaRPr lang="sr-Cyrl-RS" sz="2000" b="1" dirty="0">
              <a:solidFill>
                <a:srgbClr val="00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Cyrl-RS" sz="2400" dirty="0">
                <a:solidFill>
                  <a:srgbClr val="000000"/>
                </a:solidFill>
                <a:latin typeface="Georgia" panose="02040502050405020303" pitchFamily="18" charset="0"/>
              </a:rPr>
              <a:t>Акредитован број студената за упис:</a:t>
            </a:r>
            <a:r>
              <a:rPr lang="sr-Cyrl-RS" sz="2400" b="1" dirty="0">
                <a:solidFill>
                  <a:srgbClr val="000000"/>
                </a:solidFill>
                <a:latin typeface="Georgia" panose="02040502050405020303" pitchFamily="18" charset="0"/>
              </a:rPr>
              <a:t> </a:t>
            </a:r>
            <a:r>
              <a:rPr lang="sr-Cyrl-RS" sz="3200" b="1" dirty="0">
                <a:solidFill>
                  <a:srgbClr val="C00000"/>
                </a:solidFill>
                <a:latin typeface="Georgia" panose="02040502050405020303" pitchFamily="18" charset="0"/>
              </a:rPr>
              <a:t>5</a:t>
            </a:r>
            <a:r>
              <a:rPr lang="sr-Latn-RS" sz="3200" b="1" dirty="0">
                <a:solidFill>
                  <a:srgbClr val="C00000"/>
                </a:solidFill>
                <a:latin typeface="Georgia" panose="02040502050405020303" pitchFamily="18" charset="0"/>
              </a:rPr>
              <a:t>0</a:t>
            </a:r>
            <a:r>
              <a:rPr lang="sr-Cyrl-RS" sz="2800" b="1" dirty="0">
                <a:solidFill>
                  <a:srgbClr val="C00000"/>
                </a:solidFill>
                <a:latin typeface="Georgia" panose="02040502050405020303" pitchFamily="18" charset="0"/>
              </a:rPr>
              <a:t> </a:t>
            </a:r>
          </a:p>
          <a:p>
            <a:pPr algn="ctr"/>
            <a:endParaRPr lang="sr-Cyrl-RS" sz="2000" b="1" dirty="0">
              <a:solidFill>
                <a:srgbClr val="C00000"/>
              </a:solidFill>
              <a:latin typeface="Georgia" panose="02040502050405020303" pitchFamily="18" charset="0"/>
            </a:endParaRPr>
          </a:p>
          <a:p>
            <a:pPr algn="ctr"/>
            <a:r>
              <a:rPr lang="sr-Cyrl-RS" sz="2400" b="1" dirty="0">
                <a:solidFill>
                  <a:srgbClr val="C00000"/>
                </a:solidFill>
                <a:latin typeface="Georgia" panose="02040502050405020303" pitchFamily="18" charset="0"/>
              </a:rPr>
              <a:t>САМОФИНАНСИРАЊЕ</a:t>
            </a:r>
            <a:endParaRPr lang="sr-Latn-RS" sz="2400" dirty="0">
              <a:solidFill>
                <a:srgbClr val="C00000"/>
              </a:solidFill>
              <a:latin typeface="Georgia" panose="02040502050405020303" pitchFamily="18" charset="0"/>
            </a:endParaRPr>
          </a:p>
        </p:txBody>
      </p:sp>
      <p:sp>
        <p:nvSpPr>
          <p:cNvPr id="47" name="Title 1">
            <a:extLst>
              <a:ext uri="{FF2B5EF4-FFF2-40B4-BE49-F238E27FC236}">
                <a16:creationId xmlns:a16="http://schemas.microsoft.com/office/drawing/2014/main" id="{0D6B223D-72F2-93F7-E76F-D98388039FF4}"/>
              </a:ext>
            </a:extLst>
          </p:cNvPr>
          <p:cNvSpPr txBox="1">
            <a:spLocks/>
          </p:cNvSpPr>
          <p:nvPr/>
        </p:nvSpPr>
        <p:spPr>
          <a:xfrm>
            <a:off x="906474" y="484793"/>
            <a:ext cx="7254888" cy="1326692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ru-RU" sz="3200" b="1" dirty="0">
                <a:solidFill>
                  <a:srgbClr val="C00000"/>
                </a:solidFill>
                <a:latin typeface="Georgia" panose="02040502050405020303" pitchFamily="18" charset="0"/>
              </a:rPr>
              <a:t>Мастер струковне студије –  студије II степена</a:t>
            </a:r>
            <a:endParaRPr lang="sr-Latn-RS" sz="3200" b="1" dirty="0">
              <a:solidFill>
                <a:srgbClr val="C00000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5741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9201"/>
            <a:ext cx="9149106" cy="1155383"/>
          </a:xfrm>
        </p:spPr>
        <p:txBody>
          <a:bodyPr/>
          <a:lstStyle/>
          <a:p>
            <a:pPr algn="ctr"/>
            <a:r>
              <a:rPr lang="ru-RU" b="1" dirty="0">
                <a:latin typeface="Georgia" panose="02040502050405020303" pitchFamily="18" charset="0"/>
              </a:rPr>
              <a:t>Мастер струковне студије –  студије II степена</a:t>
            </a:r>
            <a:br>
              <a:rPr lang="ru-RU" b="1" dirty="0">
                <a:latin typeface="Georgia" panose="02040502050405020303" pitchFamily="18" charset="0"/>
              </a:rPr>
            </a:br>
            <a:endParaRPr lang="en-IE" b="1" dirty="0">
              <a:latin typeface="Georgia" panose="020405020504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672" y="2603500"/>
            <a:ext cx="10996573" cy="3416300"/>
          </a:xfrm>
        </p:spPr>
        <p:txBody>
          <a:bodyPr/>
          <a:lstStyle/>
          <a:p>
            <a:pPr marL="0" indent="0" algn="just">
              <a:buNone/>
            </a:pPr>
            <a:endParaRPr lang="sr-Latn-RS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Наша Висока школа </a:t>
            </a:r>
            <a:r>
              <a:rPr lang="ru-RU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има акредитоване мастер студије, у трајању од две године</a:t>
            </a: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just">
              <a:buNone/>
            </a:pPr>
            <a:r>
              <a:rPr lang="ru-RU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sr-Cyrl-RS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М</a:t>
            </a:r>
            <a:r>
              <a:rPr lang="ru-RU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ноге активности и пракса изводе се у вртићу по избору</a:t>
            </a:r>
            <a:r>
              <a:rPr lang="sr-Latn-RS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IE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sr-Latn-RS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9602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051659-4F6E-46C9-9797-9107D8A28567}"/>
              </a:ext>
            </a:extLst>
          </p:cNvPr>
          <p:cNvSpPr txBox="1"/>
          <p:nvPr/>
        </p:nvSpPr>
        <p:spPr>
          <a:xfrm>
            <a:off x="636895" y="548580"/>
            <a:ext cx="10781732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sr-Latn-RS" sz="2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sr-Cyrl-RS" sz="2800" b="1" dirty="0">
                <a:solidFill>
                  <a:schemeClr val="bg1"/>
                </a:solidFill>
                <a:latin typeface="Georgia" panose="02040502050405020303" pitchFamily="18" charset="0"/>
              </a:rPr>
              <a:t>Могућност студирања у земљама ЕУ, усаглашеност са Болоњском декларацијом и ЕУ директивама</a:t>
            </a:r>
          </a:p>
          <a:p>
            <a:pPr algn="just"/>
            <a:endParaRPr lang="ru-RU" sz="2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/>
            <a:r>
              <a:rPr lang="sr-Cyrl-R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Студије на нашем студијском програму су усаглашене са </a:t>
            </a:r>
            <a:r>
              <a:rPr lang="sr-Cyrl-RS" sz="2400" b="1" i="1" dirty="0">
                <a:solidFill>
                  <a:srgbClr val="007A37"/>
                </a:solidFill>
                <a:latin typeface="Times New Roman" panose="02020603050405020304" pitchFamily="18" charset="0"/>
              </a:rPr>
              <a:t>Законом о високом образовању Републике Србије</a:t>
            </a:r>
            <a:r>
              <a:rPr lang="sr-Cyrl-RS" sz="2400" dirty="0">
                <a:solidFill>
                  <a:srgbClr val="007A37"/>
                </a:solidFill>
                <a:latin typeface="Times New Roman" panose="02020603050405020304" pitchFamily="18" charset="0"/>
              </a:rPr>
              <a:t>, </a:t>
            </a:r>
            <a:r>
              <a:rPr lang="sr-Cyrl-RS" sz="2400" b="1" dirty="0">
                <a:solidFill>
                  <a:srgbClr val="007A37"/>
                </a:solidFill>
                <a:latin typeface="Times New Roman" panose="02020603050405020304" pitchFamily="18" charset="0"/>
              </a:rPr>
              <a:t>Болоњском декларацијом</a:t>
            </a:r>
            <a:r>
              <a:rPr lang="sr-Cyrl-RS" sz="2400" dirty="0">
                <a:solidFill>
                  <a:srgbClr val="007A37"/>
                </a:solidFill>
                <a:latin typeface="Times New Roman" panose="02020603050405020304" pitchFamily="18" charset="0"/>
              </a:rPr>
              <a:t>, </a:t>
            </a:r>
            <a:r>
              <a:rPr lang="sr-Cyrl-R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као </a:t>
            </a:r>
            <a:r>
              <a:rPr lang="sr-Cyrl-RS" sz="2400" b="1" dirty="0">
                <a:solidFill>
                  <a:srgbClr val="007A37"/>
                </a:solidFill>
                <a:latin typeface="Times New Roman" panose="02020603050405020304" pitchFamily="18" charset="0"/>
              </a:rPr>
              <a:t>и са сродним студијским програмима у земљама у окружењу и Европи</a:t>
            </a:r>
            <a:r>
              <a:rPr lang="sr-Cyrl-RS" sz="2400" dirty="0">
                <a:solidFill>
                  <a:srgbClr val="007A37"/>
                </a:solidFill>
                <a:latin typeface="Times New Roman" panose="02020603050405020304" pitchFamily="18" charset="0"/>
              </a:rPr>
              <a:t>. </a:t>
            </a:r>
          </a:p>
          <a:p>
            <a:pPr algn="just"/>
            <a:endParaRPr lang="sr-Cyrl-RS" sz="2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/>
            <a:r>
              <a:rPr lang="ru-RU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Сваки предмет је добио одређену бодовну вредност у складу са </a:t>
            </a:r>
            <a:r>
              <a:rPr lang="ru-RU" sz="2400" b="1" i="1" dirty="0">
                <a:solidFill>
                  <a:srgbClr val="007A37"/>
                </a:solidFill>
                <a:latin typeface="Times New Roman" panose="02020603050405020304" pitchFamily="18" charset="0"/>
              </a:rPr>
              <a:t>Европским системом преноса бодова</a:t>
            </a:r>
            <a:r>
              <a:rPr lang="ru-RU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 (</a:t>
            </a:r>
            <a:r>
              <a:rPr lang="ru-RU" sz="2400" b="1" dirty="0">
                <a:solidFill>
                  <a:srgbClr val="007A37"/>
                </a:solidFill>
                <a:latin typeface="Times New Roman" panose="02020603050405020304" pitchFamily="18" charset="0"/>
              </a:rPr>
              <a:t>ЕСПБ</a:t>
            </a:r>
            <a:r>
              <a:rPr lang="ru-RU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), такође, летња пракса и стручна пракса.</a:t>
            </a:r>
          </a:p>
          <a:p>
            <a:pPr algn="just"/>
            <a:endParaRPr lang="ru-RU" sz="2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/>
            <a:r>
              <a:rPr lang="ru-RU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Висока школа је носилац </a:t>
            </a:r>
            <a:r>
              <a:rPr lang="ru-RU" sz="2400" b="1" dirty="0">
                <a:solidFill>
                  <a:srgbClr val="007A37"/>
                </a:solidFill>
                <a:latin typeface="Times New Roman" panose="02020603050405020304" pitchFamily="18" charset="0"/>
              </a:rPr>
              <a:t>Еразмус</a:t>
            </a:r>
            <a:r>
              <a:rPr lang="ru-RU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 (</a:t>
            </a:r>
            <a:r>
              <a:rPr lang="sr-Latn-RS" sz="2400" b="1" dirty="0">
                <a:solidFill>
                  <a:srgbClr val="007A37"/>
                </a:solidFill>
                <a:latin typeface="Times New Roman" panose="02020603050405020304" pitchFamily="18" charset="0"/>
              </a:rPr>
              <a:t>Erasmus</a:t>
            </a:r>
            <a:r>
              <a:rPr lang="sr-Cyrl-RS" sz="2400" dirty="0">
                <a:latin typeface="Times New Roman" panose="02020603050405020304" pitchFamily="18" charset="0"/>
              </a:rPr>
              <a:t>)</a:t>
            </a:r>
            <a:r>
              <a:rPr lang="sr-Latn-RS" sz="2400" dirty="0">
                <a:latin typeface="Times New Roman" panose="02020603050405020304" pitchFamily="18" charset="0"/>
              </a:rPr>
              <a:t> </a:t>
            </a:r>
            <a:r>
              <a:rPr lang="sr-Cyrl-RS" sz="2400" b="1" dirty="0">
                <a:solidFill>
                  <a:srgbClr val="007A37"/>
                </a:solidFill>
                <a:latin typeface="Times New Roman" panose="02020603050405020304" pitchFamily="18" charset="0"/>
              </a:rPr>
              <a:t>повеље</a:t>
            </a:r>
            <a:r>
              <a:rPr lang="sr-Cyrl-RS" sz="24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.</a:t>
            </a:r>
          </a:p>
          <a:p>
            <a:pPr algn="just"/>
            <a:endParaRPr lang="sr-Cyrl-RS" sz="2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/>
            <a:r>
              <a:rPr lang="sr-Cyrl-R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Студентима се пружа могућност </a:t>
            </a:r>
            <a:r>
              <a:rPr lang="sr-Cyrl-RS" sz="2400" b="1" dirty="0">
                <a:solidFill>
                  <a:srgbClr val="007A37"/>
                </a:solidFill>
                <a:latin typeface="Times New Roman" panose="02020603050405020304" pitchFamily="18" charset="0"/>
              </a:rPr>
              <a:t>студентске размене у земље ЕУ </a:t>
            </a:r>
            <a:r>
              <a:rPr lang="sr-Cyrl-R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– студирање у току једног или два семестра.</a:t>
            </a:r>
            <a:endParaRPr lang="ru-RU" sz="2400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314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9197">
        <p15:prstTrans prst="peelOff"/>
      </p:transition>
    </mc:Choice>
    <mc:Fallback xmlns="">
      <p:transition spd="slow" advTm="19197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k18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60533">
            <a:off x="8765233" y="203016"/>
            <a:ext cx="3284040" cy="29552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5528" y="973668"/>
            <a:ext cx="6892120" cy="706964"/>
          </a:xfrm>
        </p:spPr>
        <p:txBody>
          <a:bodyPr/>
          <a:lstStyle/>
          <a:p>
            <a:pPr algn="ctr"/>
            <a:r>
              <a:rPr lang="sr-Cyrl-RS" b="1" dirty="0">
                <a:latin typeface="Times New Roman" pitchFamily="18" charset="0"/>
                <a:cs typeface="Times New Roman" pitchFamily="18" charset="0"/>
              </a:rPr>
              <a:t>Како је студирати и учити на </a:t>
            </a:r>
            <a:br>
              <a:rPr lang="sr-Cyrl-RS" b="1" dirty="0">
                <a:latin typeface="Times New Roman" pitchFamily="18" charset="0"/>
                <a:cs typeface="Times New Roman" pitchFamily="18" charset="0"/>
              </a:rPr>
            </a:br>
            <a:r>
              <a:rPr lang="sr-Cyrl-RS" b="1" dirty="0">
                <a:latin typeface="Times New Roman" pitchFamily="18" charset="0"/>
                <a:cs typeface="Times New Roman" pitchFamily="18" charset="0"/>
              </a:rPr>
              <a:t>Високој школи</a:t>
            </a:r>
            <a:r>
              <a:rPr lang="it-IT" b="1" dirty="0">
                <a:latin typeface="Times New Roman" pitchFamily="18" charset="0"/>
                <a:cs typeface="Times New Roman" pitchFamily="18" charset="0"/>
              </a:rPr>
              <a:t>? 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38" y="2423875"/>
            <a:ext cx="7978538" cy="3036816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Наше учење се не заснива само на учењу из књига.</a:t>
            </a:r>
          </a:p>
          <a:p>
            <a:pPr algn="just"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ru-RU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Веома је важна добра организација, како учење не би представљало проблем, а наши професори нам нуде и упућују нас на разнородне, забавне технике учења. </a:t>
            </a:r>
          </a:p>
          <a:p>
            <a:pPr algn="just"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ru-RU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 амфитеатру Високе школе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ru-RU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места су увек попуњена. 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ru-RU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en-US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18" b="8430"/>
          <a:stretch/>
        </p:blipFill>
        <p:spPr>
          <a:xfrm rot="1514063">
            <a:off x="8038350" y="3251080"/>
            <a:ext cx="4082198" cy="29340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18175903_1421153044607613_417327898_o 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38" y="287109"/>
            <a:ext cx="2011514" cy="20769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1865" y="4362422"/>
            <a:ext cx="3282404" cy="24646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277113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35577"/>
            <a:ext cx="8761413" cy="1515292"/>
          </a:xfrm>
        </p:spPr>
        <p:txBody>
          <a:bodyPr/>
          <a:lstStyle/>
          <a:p>
            <a:pPr algn="ctr"/>
            <a:r>
              <a:rPr lang="ru-RU" b="1" dirty="0">
                <a:latin typeface="Times New Roman" pitchFamily="18" charset="0"/>
                <a:cs typeface="Times New Roman" pitchFamily="18" charset="0"/>
              </a:rPr>
              <a:t>Стручна пракса у вртићима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780" y="2238036"/>
            <a:ext cx="6471752" cy="4476662"/>
          </a:xfrm>
        </p:spPr>
        <p:txBody>
          <a:bodyPr>
            <a:normAutofit/>
          </a:bodyPr>
          <a:lstStyle/>
          <a:p>
            <a:pPr algn="just"/>
            <a:endParaRPr lang="sr-Latn-RS" sz="20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Стручна пракса се изводи у државним и приватним вртићима и обухвата асистирање студената васпитачима и припрему за самосталани рад.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Имамо могућност избора вртића у коме ћемо реализовати праксу у току сваке године студирања (у свом месту или у Вршцу)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Свако од нас поседује сопствени, тзв. Дневник праксе, у коме води евиденцију активности током праксе.</a:t>
            </a:r>
          </a:p>
          <a:p>
            <a:pPr algn="just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8252" y="2552228"/>
            <a:ext cx="3148149" cy="38482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28" y="274906"/>
            <a:ext cx="2109651" cy="28660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828639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53144"/>
            <a:ext cx="8761413" cy="1423850"/>
          </a:xfrm>
        </p:spPr>
        <p:txBody>
          <a:bodyPr/>
          <a:lstStyle/>
          <a:p>
            <a:pPr algn="ctr"/>
            <a:r>
              <a:rPr lang="ru-RU" b="1" dirty="0">
                <a:latin typeface="Times New Roman" pitchFamily="18" charset="0"/>
                <a:cs typeface="Times New Roman" pitchFamily="18" charset="0"/>
              </a:rPr>
              <a:t>Могућност студирања на румунском и ромском језику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786" y="2299062"/>
            <a:ext cx="9034817" cy="438912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sr-Latn-RS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Традиција наставе на румунском језику дуга је скоро 90 година, док настава ромског језика броји успешну 1</a:t>
            </a:r>
            <a:r>
              <a:rPr lang="en-US" sz="2000" dirty="0">
                <a:solidFill>
                  <a:schemeClr val="tx1"/>
                </a:solidFill>
                <a:latin typeface="Georgia" panose="02040502050405020303" pitchFamily="18" charset="0"/>
              </a:rPr>
              <a:t>7</a:t>
            </a: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. годину – привилегије студирања на матерњим језицима.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Студенти који су румунске или ромске националности, такође имају право праћења наставе и на српском језику.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Студенте који студирају на неком од ова два језика, подржавају велике државне фондације.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Високу школу у Вршцу успешно је завршио велики број студената румунске и ромске националности.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000" dirty="0">
                <a:solidFill>
                  <a:schemeClr val="tx1"/>
                </a:solidFill>
                <a:latin typeface="Georgia" panose="02040502050405020303" pitchFamily="18" charset="0"/>
              </a:rPr>
              <a:t>Професори ових језика улажу велики труд у проширење поменутих профила. </a:t>
            </a:r>
          </a:p>
          <a:p>
            <a:endParaRPr lang="sr-Latn-RS" b="1" dirty="0"/>
          </a:p>
          <a:p>
            <a:endParaRPr lang="sr-Latn-RS" dirty="0"/>
          </a:p>
          <a:p>
            <a:endParaRPr lang="sr-Latn-RS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5268" y="2299062"/>
            <a:ext cx="1959669" cy="11023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794" y="3766304"/>
            <a:ext cx="1998616" cy="1159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8556" y="5290457"/>
            <a:ext cx="1955854" cy="1123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386220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u-RU" sz="3200" b="1" dirty="0">
                <a:latin typeface="Georgia" panose="02040502050405020303" pitchFamily="18" charset="0"/>
              </a:rPr>
              <a:t>Могућност студирања на румунском и ромском језику</a:t>
            </a:r>
            <a:endParaRPr lang="en-GB" sz="3200" b="1" dirty="0">
              <a:latin typeface="Georgia" panose="020405020504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309" y="2355308"/>
            <a:ext cx="7718762" cy="1349382"/>
          </a:xfrm>
        </p:spPr>
        <p:txBody>
          <a:bodyPr/>
          <a:lstStyle/>
          <a:p>
            <a:pPr marL="0" indent="0" algn="ctr">
              <a:buNone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Све празнике студената румунске и ромске популације, наша Висока школа обележава и то уз прославе ових важних дагађаја за </a:t>
            </a:r>
            <a:r>
              <a:rPr lang="ru-RU" sz="2400" dirty="0">
                <a:solidFill>
                  <a:srgbClr val="C00000"/>
                </a:solidFill>
                <a:latin typeface="Georgia" panose="02040502050405020303" pitchFamily="18" charset="0"/>
              </a:rPr>
              <a:t>СВЕ СТУДЕНТЕ.</a:t>
            </a:r>
          </a:p>
          <a:p>
            <a:pPr algn="ctr"/>
            <a:endParaRPr lang="en-GB" dirty="0"/>
          </a:p>
        </p:txBody>
      </p:sp>
      <p:pic>
        <p:nvPicPr>
          <p:cNvPr id="1029" name="Picture 5" descr="IMG_548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6842" y="3704690"/>
            <a:ext cx="3843410" cy="29268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2127" t="18051" b="6203"/>
          <a:stretch/>
        </p:blipFill>
        <p:spPr>
          <a:xfrm>
            <a:off x="389635" y="3870230"/>
            <a:ext cx="4271179" cy="27613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b="35762"/>
          <a:stretch/>
        </p:blipFill>
        <p:spPr>
          <a:xfrm>
            <a:off x="8079085" y="2386865"/>
            <a:ext cx="3920222" cy="33577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21656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1884" y="1076633"/>
            <a:ext cx="4861244" cy="4896463"/>
          </a:xfrm>
        </p:spPr>
        <p:txBody>
          <a:bodyPr/>
          <a:lstStyle/>
          <a:p>
            <a:r>
              <a:rPr lang="ru-RU" sz="2800" b="1" dirty="0">
                <a:latin typeface="Georgia" panose="02040502050405020303" pitchFamily="18" charset="0"/>
              </a:rPr>
              <a:t>Град Вршац доделио је Високој школи </a:t>
            </a:r>
            <a:r>
              <a:rPr lang="en-US" sz="2800" b="1" dirty="0">
                <a:latin typeface="Georgia" panose="02040502050405020303" pitchFamily="18" charset="0"/>
              </a:rPr>
              <a:t> </a:t>
            </a:r>
            <a:r>
              <a:rPr lang="ru-RU" sz="3200" b="1" dirty="0">
                <a:latin typeface="Georgia" panose="02040502050405020303" pitchFamily="18" charset="0"/>
              </a:rPr>
              <a:t>Повељу града Вршца </a:t>
            </a:r>
            <a:r>
              <a:rPr lang="ru-RU" sz="2800" b="1" dirty="0">
                <a:latin typeface="Georgia" panose="02040502050405020303" pitchFamily="18" charset="0"/>
              </a:rPr>
              <a:t>за изузетан допринос на пољу просвете и образовања (2019). </a:t>
            </a:r>
            <a:endParaRPr lang="en-US" sz="2800" b="1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47063" y="250723"/>
            <a:ext cx="4146692" cy="63000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848205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0000">
        <p15:prstTrans prst="peelOff"/>
      </p:transition>
    </mc:Choice>
    <mc:Fallback xmlns="">
      <p:transition spd="slow" advTm="10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614149" y="1614186"/>
            <a:ext cx="5786651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b="1" dirty="0">
                <a:solidFill>
                  <a:schemeClr val="bg1"/>
                </a:solidFill>
                <a:latin typeface="Georgia" panose="02040502050405020303" pitchFamily="18" charset="0"/>
              </a:rPr>
              <a:t>На основу вредновања делатности, Високој струковној васпитачкој и медицинској школи у Вршцу свечано је уручена </a:t>
            </a:r>
          </a:p>
          <a:p>
            <a:r>
              <a:rPr lang="ru-RU" sz="3600" b="1" dirty="0">
                <a:solidFill>
                  <a:schemeClr val="bg1"/>
                </a:solidFill>
                <a:latin typeface="Georgia" panose="02040502050405020303" pitchFamily="18" charset="0"/>
              </a:rPr>
              <a:t>Велика златна медаља </a:t>
            </a:r>
            <a:r>
              <a:rPr lang="ru-RU" sz="2800" b="1" dirty="0">
                <a:solidFill>
                  <a:schemeClr val="bg1"/>
                </a:solidFill>
                <a:latin typeface="Georgia" panose="02040502050405020303" pitchFamily="18" charset="0"/>
              </a:rPr>
              <a:t>за високи квалитет у образовању (2023,2024). </a:t>
            </a:r>
            <a:endParaRPr lang="en-US" sz="2800" b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895559" y="356946"/>
            <a:ext cx="4623656" cy="61357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44826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0000">
        <p15:prstTrans prst="peelOff"/>
      </p:transition>
    </mc:Choice>
    <mc:Fallback xmlns="">
      <p:transition spd="slow" advTm="10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E6986-5669-ABEE-48AF-E4C86CE5D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8D97A7-B673-F99A-2E32-1CEEF3F699D2}"/>
              </a:ext>
            </a:extLst>
          </p:cNvPr>
          <p:cNvSpPr txBox="1"/>
          <p:nvPr/>
        </p:nvSpPr>
        <p:spPr>
          <a:xfrm>
            <a:off x="712841" y="792525"/>
            <a:ext cx="5504448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Високој школи су 2026. године на основу вредновања активности и резултата рада свечано уручене следеће награде: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ru-RU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Плакета</a:t>
            </a:r>
            <a:r>
              <a:rPr lang="ru-RU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за изузетан допринос развоју високог образовања;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ru-RU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Диплома са великом златном медаљом </a:t>
            </a:r>
            <a:r>
              <a:rPr lang="ru-RU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 имплементацију инклузивног и мултикултурног образовног модела, подршку вишејезичном учењу и образовању ученика из националних мањина;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ru-RU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Диплома са великом златном медаљом </a:t>
            </a:r>
            <a:r>
              <a:rPr lang="ru-RU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 развој савремених, мултидисциплинарних програма у области образовања и здравства;</a:t>
            </a:r>
          </a:p>
          <a:p>
            <a:pPr marL="180975" indent="-180975">
              <a:buFont typeface="Arial" panose="020B0604020202020204" pitchFamily="34" charset="0"/>
              <a:buChar char="•"/>
            </a:pPr>
            <a:r>
              <a:rPr lang="ru-RU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Диплома са златном медаљом </a:t>
            </a:r>
            <a:r>
              <a:rPr lang="ru-RU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 подстицање научно-истраживачког рада и стручног ангажмана кроз учешће у пројектима и научним скуповима.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07A4DB-9140-799B-B519-20CE8CE60E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5085" y="161235"/>
            <a:ext cx="2553419" cy="34029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A6317D7-5B25-3302-73A7-C54214A69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2839" y="3642194"/>
            <a:ext cx="4071331" cy="30545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2384A0-257D-77B8-61F7-8D0F53CE32F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991"/>
          <a:stretch>
            <a:fillRect/>
          </a:stretch>
        </p:blipFill>
        <p:spPr>
          <a:xfrm>
            <a:off x="9403400" y="163318"/>
            <a:ext cx="2268140" cy="340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039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r-Cyrl-RS" b="1" dirty="0">
                <a:latin typeface="Times New Roman" pitchFamily="18" charset="0"/>
                <a:cs typeface="Times New Roman" pitchFamily="18" charset="0"/>
              </a:rPr>
              <a:t>Културни догађаји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004" y="1818111"/>
            <a:ext cx="6102566" cy="48449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sr-Latn-RS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Музички фестивали, манифестације и такмичења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Предавања гостујућих професора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Промоције књига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Обележавање значајних датума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Представе за децу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Инклузивне моторичке радионице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Спортске секције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</a:rPr>
              <a:t>Хуманитарне акције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Immagin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95603">
            <a:off x="6193212" y="3478301"/>
            <a:ext cx="5641935" cy="31949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7253" t="10046" r="-1"/>
          <a:stretch/>
        </p:blipFill>
        <p:spPr>
          <a:xfrm>
            <a:off x="7565923" y="241383"/>
            <a:ext cx="2896512" cy="31143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991289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3041" y="519872"/>
            <a:ext cx="8761413" cy="706964"/>
          </a:xfrm>
        </p:spPr>
        <p:txBody>
          <a:bodyPr/>
          <a:lstStyle/>
          <a:p>
            <a:pPr algn="ctr"/>
            <a:r>
              <a:rPr lang="sr-Cyrl-RS" b="1" dirty="0">
                <a:latin typeface="Times New Roman" pitchFamily="18" charset="0"/>
                <a:cs typeface="Times New Roman" pitchFamily="18" charset="0"/>
              </a:rPr>
              <a:t>Предавања гостујућих професора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Zile\Desktop\Gostujuci profesori\IMG_714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697014" y="1973274"/>
            <a:ext cx="3094199" cy="23762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76" name="Picture 4" descr="IMG_180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01379" y="1621974"/>
            <a:ext cx="3470374" cy="26384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Box 8"/>
          <p:cNvSpPr txBox="1"/>
          <p:nvPr/>
        </p:nvSpPr>
        <p:spPr>
          <a:xfrm>
            <a:off x="4923068" y="3916779"/>
            <a:ext cx="3426995" cy="369332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Хумор у књижевности за децу</a:t>
            </a:r>
            <a:endParaRPr lang="en-US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082064" y="4391973"/>
            <a:ext cx="2324098" cy="40011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sr-Cyrl-RS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Научимо да учимо</a:t>
            </a:r>
            <a:endParaRPr lang="en-US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img_836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18063" y="4228197"/>
            <a:ext cx="3606656" cy="2286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Box 13"/>
          <p:cNvSpPr txBox="1"/>
          <p:nvPr/>
        </p:nvSpPr>
        <p:spPr>
          <a:xfrm>
            <a:off x="150781" y="6317779"/>
            <a:ext cx="559957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sr-Cyrl-RS" sz="20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Образовање женске деце кроз историју</a:t>
            </a:r>
            <a:endParaRPr lang="en-US" sz="2000" b="1" dirty="0">
              <a:solidFill>
                <a:schemeClr val="bg1"/>
              </a:solidFill>
              <a:latin typeface="Georgia" panose="02040502050405020303" pitchFamily="18" charset="0"/>
              <a:cs typeface="Times New Roman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896989" y="6180114"/>
            <a:ext cx="3829319" cy="461665"/>
          </a:xfrm>
          <a:prstGeom prst="rect">
            <a:avLst/>
          </a:prstGeom>
          <a:solidFill>
            <a:srgbClr val="007A37"/>
          </a:solidFill>
        </p:spPr>
        <p:txBody>
          <a:bodyPr wrap="square" rtlCol="0">
            <a:spAutoFit/>
          </a:bodyPr>
          <a:lstStyle/>
          <a:p>
            <a:pPr algn="ctr"/>
            <a:r>
              <a:rPr lang="sr-Latn-RS" sz="24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NTC </a:t>
            </a:r>
            <a:r>
              <a:rPr lang="sr-Cyrl-RS" sz="24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систем учења</a:t>
            </a:r>
            <a:endParaRPr lang="en-US" sz="2400" b="1" dirty="0">
              <a:solidFill>
                <a:schemeClr val="bg1"/>
              </a:solidFill>
              <a:latin typeface="Georgia" panose="02040502050405020303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/>
          <a:srcRect l="29759" t="42491" r="4196" b="6016"/>
          <a:stretch/>
        </p:blipFill>
        <p:spPr>
          <a:xfrm>
            <a:off x="400787" y="1361297"/>
            <a:ext cx="4199632" cy="24557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TextBox 15"/>
          <p:cNvSpPr txBox="1"/>
          <p:nvPr/>
        </p:nvSpPr>
        <p:spPr>
          <a:xfrm>
            <a:off x="150780" y="3737692"/>
            <a:ext cx="4600403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sr-Cyrl-RS" sz="20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Поетика књижевности за децу</a:t>
            </a:r>
            <a:endParaRPr lang="en-US" sz="2000" b="1" dirty="0">
              <a:solidFill>
                <a:schemeClr val="bg1"/>
              </a:solidFill>
              <a:latin typeface="Georgia" panose="02040502050405020303" pitchFamily="18" charset="0"/>
              <a:cs typeface="Times New Roman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/>
          <a:srcRect l="5494" t="6149" r="22228"/>
          <a:stretch/>
        </p:blipFill>
        <p:spPr>
          <a:xfrm>
            <a:off x="6917586" y="4592028"/>
            <a:ext cx="1788124" cy="1525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547828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781" y="495640"/>
            <a:ext cx="8284729" cy="1249613"/>
          </a:xfrm>
        </p:spPr>
        <p:txBody>
          <a:bodyPr/>
          <a:lstStyle/>
          <a:p>
            <a:pPr algn="ctr"/>
            <a:r>
              <a:rPr lang="ru-RU" b="1" dirty="0">
                <a:latin typeface="Times New Roman" pitchFamily="18" charset="0"/>
                <a:cs typeface="Times New Roman" pitchFamily="18" charset="0"/>
              </a:rPr>
              <a:t>Музички фестивали и манифестације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892" t="27917" r="7276" b="6577"/>
          <a:stretch/>
        </p:blipFill>
        <p:spPr>
          <a:xfrm>
            <a:off x="217424" y="1874034"/>
            <a:ext cx="5512088" cy="2936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131" t="5152" r="7414" b="13987"/>
          <a:stretch/>
        </p:blipFill>
        <p:spPr>
          <a:xfrm>
            <a:off x="1222338" y="4153265"/>
            <a:ext cx="5800083" cy="26025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9512" y="586854"/>
            <a:ext cx="6608637" cy="55112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8679" y="854606"/>
            <a:ext cx="8147715" cy="910694"/>
          </a:xfrm>
        </p:spPr>
        <p:txBody>
          <a:bodyPr/>
          <a:lstStyle/>
          <a:p>
            <a:pPr algn="ctr"/>
            <a:r>
              <a:rPr lang="sr-Cyrl-RS" b="1" dirty="0">
                <a:latin typeface="Times New Roman" pitchFamily="18" charset="0"/>
                <a:cs typeface="Times New Roman" pitchFamily="18" charset="0"/>
              </a:rPr>
              <a:t>Промоције књига</a:t>
            </a:r>
            <a:r>
              <a:rPr lang="ru-RU" b="1" dirty="0">
                <a:latin typeface="Times New Roman" pitchFamily="18" charset="0"/>
                <a:cs typeface="Times New Roman" pitchFamily="18" charset="0"/>
              </a:rPr>
              <a:t>, такмичења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789" y="3626840"/>
            <a:ext cx="4371211" cy="32311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41" y="1865145"/>
            <a:ext cx="4035902" cy="31458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3856" y="2763565"/>
            <a:ext cx="4749196" cy="365791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44" y="144095"/>
            <a:ext cx="7992549" cy="37310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9350" y="2981236"/>
            <a:ext cx="6059949" cy="3761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3457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076" y="708008"/>
            <a:ext cx="8761413" cy="706964"/>
          </a:xfrm>
        </p:spPr>
        <p:txBody>
          <a:bodyPr/>
          <a:lstStyle/>
          <a:p>
            <a:pPr algn="ctr"/>
            <a:r>
              <a:rPr lang="sr-Cyrl-RS" b="1" dirty="0">
                <a:latin typeface="Georgia" panose="02040502050405020303" pitchFamily="18" charset="0"/>
              </a:rPr>
              <a:t>Изложбе наших студената</a:t>
            </a:r>
            <a:endParaRPr lang="en-US" b="1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4293"/>
          <a:stretch/>
        </p:blipFill>
        <p:spPr>
          <a:xfrm>
            <a:off x="7880950" y="2840663"/>
            <a:ext cx="3938126" cy="310163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0947" y="3554853"/>
            <a:ext cx="5100922" cy="31794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5419"/>
          <a:stretch/>
        </p:blipFill>
        <p:spPr>
          <a:xfrm>
            <a:off x="470216" y="1414972"/>
            <a:ext cx="7861111" cy="213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9419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842" y="683392"/>
            <a:ext cx="5730423" cy="2905970"/>
          </a:xfrm>
        </p:spPr>
        <p:txBody>
          <a:bodyPr/>
          <a:lstStyle/>
          <a:p>
            <a:r>
              <a:rPr lang="sr-Cyrl-RS" sz="2800" b="1" dirty="0">
                <a:latin typeface="Georgia" panose="02040502050405020303" pitchFamily="18" charset="0"/>
              </a:rPr>
              <a:t>Изложба наших студената „Свако слово открива нам нешто ново” са циљем обележавања Међународног дана матерњег језика </a:t>
            </a:r>
            <a:br>
              <a:rPr lang="sr-Cyrl-RS" sz="2800" b="1" dirty="0">
                <a:latin typeface="Georgia" panose="02040502050405020303" pitchFamily="18" charset="0"/>
              </a:rPr>
            </a:br>
            <a:r>
              <a:rPr lang="sr-Cyrl-RS" sz="2800" b="1" dirty="0">
                <a:latin typeface="Georgia" panose="02040502050405020303" pitchFamily="18" charset="0"/>
              </a:rPr>
              <a:t>(21. 2. 2023)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392" y="1238678"/>
            <a:ext cx="4454229" cy="47013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003" y="3760897"/>
            <a:ext cx="3634854" cy="30844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00176" y="3748245"/>
            <a:ext cx="3710216" cy="310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149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69" y="116151"/>
            <a:ext cx="6237027" cy="1178981"/>
          </a:xfr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sr-Cyrl-RS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Језички клуб</a:t>
            </a:r>
            <a:endParaRPr lang="en-US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Content Placeholder 3" descr="15741162_10209815899772045_4838247357671465463_n.jpg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3083363" y="3452823"/>
            <a:ext cx="5124450" cy="3416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069" y="1295132"/>
            <a:ext cx="6264532" cy="32866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0760" y="-278610"/>
            <a:ext cx="6529382" cy="53100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6656" y="139026"/>
            <a:ext cx="4913195" cy="843613"/>
          </a:xfr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algn="ctr"/>
            <a:r>
              <a:rPr lang="sr-Cyrl-RS" sz="2000" dirty="0">
                <a:latin typeface="Georgia" panose="02040502050405020303" pitchFamily="18" charset="0"/>
              </a:rPr>
              <a:t>Извод из активности</a:t>
            </a:r>
            <a:r>
              <a:rPr lang="sr-Latn-RS" sz="2000" dirty="0">
                <a:latin typeface="Georgia" panose="02040502050405020303" pitchFamily="18" charset="0"/>
              </a:rPr>
              <a:t> </a:t>
            </a:r>
            <a:r>
              <a:rPr lang="sr-Cyrl-RS" sz="2000" i="1" dirty="0">
                <a:latin typeface="Georgia" panose="02040502050405020303" pitchFamily="18" charset="0"/>
              </a:rPr>
              <a:t>Језичког клуба </a:t>
            </a:r>
            <a:br>
              <a:rPr lang="sr-Cyrl-RS" sz="2000" i="1" dirty="0">
                <a:latin typeface="Georgia" panose="02040502050405020303" pitchFamily="18" charset="0"/>
              </a:rPr>
            </a:br>
            <a:r>
              <a:rPr lang="sr-Cyrl-RS" sz="2000" dirty="0">
                <a:latin typeface="Georgia" panose="02040502050405020303" pitchFamily="18" charset="0"/>
              </a:rPr>
              <a:t>Високе школе</a:t>
            </a:r>
            <a:r>
              <a:rPr lang="sr-Latn-RS" sz="2000" dirty="0">
                <a:latin typeface="Georgia" panose="02040502050405020303" pitchFamily="18" charset="0"/>
              </a:rPr>
              <a:t> (2011–2019)</a:t>
            </a:r>
            <a:endParaRPr lang="en-US" sz="2000" dirty="0">
              <a:latin typeface="Georgia" panose="02040502050405020303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18" b="7402"/>
          <a:stretch/>
        </p:blipFill>
        <p:spPr>
          <a:xfrm>
            <a:off x="8772112" y="228899"/>
            <a:ext cx="3227667" cy="23600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26" y="270928"/>
            <a:ext cx="3227664" cy="24207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76" r="23768"/>
          <a:stretch/>
        </p:blipFill>
        <p:spPr>
          <a:xfrm>
            <a:off x="4326760" y="1109620"/>
            <a:ext cx="3811433" cy="28244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7" r="7165" b="12338"/>
          <a:stretch/>
        </p:blipFill>
        <p:spPr>
          <a:xfrm rot="10800000">
            <a:off x="215873" y="4619490"/>
            <a:ext cx="3227665" cy="19939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098" y="2483963"/>
            <a:ext cx="3227665" cy="24207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6760" y="3754875"/>
            <a:ext cx="3811433" cy="28585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6" name="Picture 2" descr="img_831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8" r="29109"/>
          <a:stretch/>
        </p:blipFill>
        <p:spPr bwMode="auto">
          <a:xfrm>
            <a:off x="9904636" y="3694337"/>
            <a:ext cx="2095143" cy="28778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2246" y="2588905"/>
            <a:ext cx="2058897" cy="27451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77737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0614" y="759034"/>
            <a:ext cx="8761413" cy="706964"/>
          </a:xfrm>
        </p:spPr>
        <p:txBody>
          <a:bodyPr/>
          <a:lstStyle/>
          <a:p>
            <a:pPr algn="ctr"/>
            <a:r>
              <a:rPr lang="sr-Cyrl-RS" sz="3200" b="1" dirty="0">
                <a:latin typeface="Georgia" panose="02040502050405020303" pitchFamily="18" charset="0"/>
              </a:rPr>
              <a:t>Моторичко-дефектолошке радионице са члановима Удружења „Отворено срце света” уз учешће студената</a:t>
            </a:r>
            <a:endParaRPr lang="en-US" sz="3200" b="1" dirty="0">
              <a:latin typeface="Georgia" panose="02040502050405020303" pitchFamily="18" charset="0"/>
            </a:endParaRP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1F0EB80-36B8-3DCD-B6AA-212FCB8C30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5821" y="1925405"/>
            <a:ext cx="2555552" cy="3416300"/>
          </a:xfr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5993AC0-C5F7-9635-1E48-90E873FE1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2960" y="2098255"/>
            <a:ext cx="2463219" cy="329286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E1949C5-7AD1-4588-800A-9734204DCD9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2566" t="24267" r="-323" b="3923"/>
          <a:stretch/>
        </p:blipFill>
        <p:spPr>
          <a:xfrm>
            <a:off x="2880813" y="2147671"/>
            <a:ext cx="3023253" cy="282074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E5433A3-D327-FA88-D6C3-7D1AF3DE164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622" y="2147671"/>
            <a:ext cx="3527927" cy="26389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9CC391DB-F990-DF95-A4DB-8FAFB2028C63}"/>
              </a:ext>
            </a:extLst>
          </p:cNvPr>
          <p:cNvSpPr/>
          <p:nvPr/>
        </p:nvSpPr>
        <p:spPr>
          <a:xfrm>
            <a:off x="6447033" y="3915577"/>
            <a:ext cx="174661" cy="14993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73FC898D-C4C9-0A2D-50E4-394160F339CD}"/>
              </a:ext>
            </a:extLst>
          </p:cNvPr>
          <p:cNvSpPr/>
          <p:nvPr/>
        </p:nvSpPr>
        <p:spPr>
          <a:xfrm flipV="1">
            <a:off x="6733147" y="3909477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3F643781-CBEC-6FA8-5011-BAB8334C2315}"/>
              </a:ext>
            </a:extLst>
          </p:cNvPr>
          <p:cNvSpPr/>
          <p:nvPr/>
        </p:nvSpPr>
        <p:spPr>
          <a:xfrm flipV="1">
            <a:off x="7236501" y="3971335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22C30B31-9903-C54C-D448-48614D94FE53}"/>
              </a:ext>
            </a:extLst>
          </p:cNvPr>
          <p:cNvSpPr/>
          <p:nvPr/>
        </p:nvSpPr>
        <p:spPr>
          <a:xfrm flipV="1">
            <a:off x="6056466" y="3971335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EC3DC2D1-3B53-56A7-57E5-6BEB6161AD5F}"/>
              </a:ext>
            </a:extLst>
          </p:cNvPr>
          <p:cNvSpPr/>
          <p:nvPr/>
        </p:nvSpPr>
        <p:spPr>
          <a:xfrm flipV="1">
            <a:off x="7089571" y="3827135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03FC6EEA-E616-5AA3-9734-51690307F652}"/>
              </a:ext>
            </a:extLst>
          </p:cNvPr>
          <p:cNvSpPr/>
          <p:nvPr/>
        </p:nvSpPr>
        <p:spPr>
          <a:xfrm flipV="1">
            <a:off x="7963163" y="3786187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tar: 5 Points 23">
            <a:extLst>
              <a:ext uri="{FF2B5EF4-FFF2-40B4-BE49-F238E27FC236}">
                <a16:creationId xmlns:a16="http://schemas.microsoft.com/office/drawing/2014/main" id="{3B7C5D45-BE57-2AE6-9CBD-D4E353D8BDCB}"/>
              </a:ext>
            </a:extLst>
          </p:cNvPr>
          <p:cNvSpPr/>
          <p:nvPr/>
        </p:nvSpPr>
        <p:spPr>
          <a:xfrm flipV="1">
            <a:off x="7388901" y="4123735"/>
            <a:ext cx="287676" cy="246580"/>
          </a:xfrm>
          <a:prstGeom prst="star5">
            <a:avLst>
              <a:gd name="adj" fmla="val 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8826D043-1757-6569-87F6-011655E81CBF}"/>
              </a:ext>
            </a:extLst>
          </p:cNvPr>
          <p:cNvSpPr/>
          <p:nvPr/>
        </p:nvSpPr>
        <p:spPr>
          <a:xfrm flipV="1">
            <a:off x="7488769" y="3867256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Star: 5 Points 25">
            <a:extLst>
              <a:ext uri="{FF2B5EF4-FFF2-40B4-BE49-F238E27FC236}">
                <a16:creationId xmlns:a16="http://schemas.microsoft.com/office/drawing/2014/main" id="{44064A09-1A79-D4EF-0EB3-692A1E0A8FBE}"/>
              </a:ext>
            </a:extLst>
          </p:cNvPr>
          <p:cNvSpPr/>
          <p:nvPr/>
        </p:nvSpPr>
        <p:spPr>
          <a:xfrm flipV="1">
            <a:off x="8149881" y="3533131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Star: 5 Points 26">
            <a:extLst>
              <a:ext uri="{FF2B5EF4-FFF2-40B4-BE49-F238E27FC236}">
                <a16:creationId xmlns:a16="http://schemas.microsoft.com/office/drawing/2014/main" id="{A96F0907-2E1E-1442-F88E-BE7F71210412}"/>
              </a:ext>
            </a:extLst>
          </p:cNvPr>
          <p:cNvSpPr/>
          <p:nvPr/>
        </p:nvSpPr>
        <p:spPr>
          <a:xfrm flipV="1">
            <a:off x="8661848" y="3620676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Star: 5 Points 27">
            <a:extLst>
              <a:ext uri="{FF2B5EF4-FFF2-40B4-BE49-F238E27FC236}">
                <a16:creationId xmlns:a16="http://schemas.microsoft.com/office/drawing/2014/main" id="{5F01E11D-E275-0173-7770-0502AADA9CD7}"/>
              </a:ext>
            </a:extLst>
          </p:cNvPr>
          <p:cNvSpPr/>
          <p:nvPr/>
        </p:nvSpPr>
        <p:spPr>
          <a:xfrm flipV="1">
            <a:off x="7838092" y="3706306"/>
            <a:ext cx="287676" cy="2465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3D6D33B-B775-5666-7A4C-E98434F74D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1095" y="5017829"/>
            <a:ext cx="2923249" cy="1782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0908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0614" y="759034"/>
            <a:ext cx="8761413" cy="706964"/>
          </a:xfrm>
        </p:spPr>
        <p:txBody>
          <a:bodyPr/>
          <a:lstStyle/>
          <a:p>
            <a:pPr algn="ctr"/>
            <a:r>
              <a:rPr lang="sr-Cyrl-RS" sz="3200" b="1" dirty="0">
                <a:latin typeface="Georgia" panose="02040502050405020303" pitchFamily="18" charset="0"/>
              </a:rPr>
              <a:t>Инклузивне радионице са члановима Удружења „Отворено срце света”</a:t>
            </a:r>
            <a:endParaRPr lang="en-US" sz="3200" b="1" dirty="0">
              <a:latin typeface="Georgia" panose="02040502050405020303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57"/>
          <a:stretch/>
        </p:blipFill>
        <p:spPr>
          <a:xfrm rot="10800000">
            <a:off x="131903" y="4509038"/>
            <a:ext cx="3729328" cy="22940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9814" y="4341257"/>
            <a:ext cx="3282460" cy="24618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" t="18308" r="30822" b="15424"/>
          <a:stretch/>
        </p:blipFill>
        <p:spPr>
          <a:xfrm>
            <a:off x="8575773" y="1794919"/>
            <a:ext cx="3536501" cy="2546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9551" y="1767279"/>
            <a:ext cx="4373395" cy="32800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09" t="10024" b="14806"/>
          <a:stretch/>
        </p:blipFill>
        <p:spPr>
          <a:xfrm>
            <a:off x="122829" y="1767279"/>
            <a:ext cx="4250089" cy="26596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5" t="40398" r="5025" b="22786"/>
          <a:stretch/>
        </p:blipFill>
        <p:spPr>
          <a:xfrm>
            <a:off x="3576594" y="4923693"/>
            <a:ext cx="5302985" cy="18794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144766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11" y="516280"/>
            <a:ext cx="10786837" cy="1530884"/>
          </a:xfrm>
        </p:spPr>
        <p:txBody>
          <a:bodyPr/>
          <a:lstStyle/>
          <a:p>
            <a:pPr algn="ctr"/>
            <a:r>
              <a:rPr lang="ru-RU" b="1" dirty="0">
                <a:latin typeface="Times New Roman" pitchFamily="18" charset="0"/>
                <a:cs typeface="Times New Roman" pitchFamily="18" charset="0"/>
              </a:rPr>
              <a:t>Спортска секција</a:t>
            </a:r>
            <a:br>
              <a:rPr lang="ru-RU" b="1" dirty="0">
                <a:latin typeface="Times New Roman" pitchFamily="18" charset="0"/>
                <a:cs typeface="Times New Roman" pitchFamily="18" charset="0"/>
              </a:rPr>
            </a:br>
            <a:r>
              <a:rPr lang="ru-RU" b="1" dirty="0">
                <a:latin typeface="Times New Roman" pitchFamily="18" charset="0"/>
                <a:cs typeface="Times New Roman" pitchFamily="18" charset="0"/>
              </a:rPr>
              <a:t>Физичка активност и заједничка игра студената и деце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2456" y="2307464"/>
            <a:ext cx="3718882" cy="278611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6763" y="3187295"/>
            <a:ext cx="3633531" cy="27251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t="21134"/>
          <a:stretch/>
        </p:blipFill>
        <p:spPr>
          <a:xfrm>
            <a:off x="8321997" y="4148919"/>
            <a:ext cx="3718882" cy="240395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41528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6695" y="539576"/>
            <a:ext cx="5474109" cy="954686"/>
          </a:xfrm>
        </p:spPr>
        <p:txBody>
          <a:bodyPr/>
          <a:lstStyle/>
          <a:p>
            <a:pPr algn="ctr"/>
            <a:r>
              <a:rPr lang="sr-Cyrl-RS" sz="3200" b="1" dirty="0">
                <a:latin typeface="Georgia" panose="02040502050405020303" pitchFamily="18" charset="0"/>
              </a:rPr>
              <a:t>Спортске активности у нашој школи и вртићу</a:t>
            </a:r>
            <a:endParaRPr lang="en-IE" sz="3200" b="1" dirty="0">
              <a:latin typeface="Georgia" panose="02040502050405020303" pitchFamily="18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461" y="3866815"/>
            <a:ext cx="3874190" cy="29056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6726" y="1689516"/>
            <a:ext cx="2714207" cy="27142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6695" y="3046620"/>
            <a:ext cx="2690031" cy="37258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0804" y="275082"/>
            <a:ext cx="2406238" cy="33868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462" y="1016919"/>
            <a:ext cx="3874190" cy="26449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3850" y="4074456"/>
            <a:ext cx="3593192" cy="26980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9465591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5DC34-B73F-6AB4-8BD2-26AF1EB23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655093"/>
            <a:ext cx="8761413" cy="1025539"/>
          </a:xfrm>
        </p:spPr>
        <p:txBody>
          <a:bodyPr/>
          <a:lstStyle/>
          <a:p>
            <a:pPr algn="ctr"/>
            <a:r>
              <a:rPr lang="ru-RU" sz="3200" b="1" dirty="0">
                <a:latin typeface="Georgia" panose="02040502050405020303" pitchFamily="18" charset="0"/>
              </a:rPr>
              <a:t>Активности и настава у природи – </a:t>
            </a:r>
            <a:r>
              <a:rPr lang="en-US" sz="3200" b="1" dirty="0">
                <a:latin typeface="Georgia" panose="02040502050405020303" pitchFamily="18" charset="0"/>
              </a:rPr>
              <a:t>outdoor</a:t>
            </a:r>
            <a:r>
              <a:rPr lang="ru-RU" sz="3200" b="1" dirty="0">
                <a:latin typeface="Georgia" panose="02040502050405020303" pitchFamily="18" charset="0"/>
              </a:rPr>
              <a:t> активности</a:t>
            </a:r>
            <a:endParaRPr lang="sr-Latn-RS" sz="3200" b="1" dirty="0">
              <a:latin typeface="Georgia" panose="02040502050405020303" pitchFamily="18" charset="0"/>
            </a:endParaRPr>
          </a:p>
        </p:txBody>
      </p:sp>
      <p:pic>
        <p:nvPicPr>
          <p:cNvPr id="4" name="Picture 4" descr="Casovi u prirodi (prof. i studenti FUD-a, predmeti: pejzazna ...">
            <a:extLst>
              <a:ext uri="{FF2B5EF4-FFF2-40B4-BE49-F238E27FC236}">
                <a16:creationId xmlns:a16="http://schemas.microsoft.com/office/drawing/2014/main" id="{396CD551-6782-DBAD-F366-E5E056D4ACA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045"/>
          <a:stretch/>
        </p:blipFill>
        <p:spPr bwMode="auto">
          <a:xfrm>
            <a:off x="7156480" y="2776982"/>
            <a:ext cx="3726340" cy="3416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8DCE1C-2489-2B84-8C93-CFD63F5864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0"/>
          <a:stretch/>
        </p:blipFill>
        <p:spPr>
          <a:xfrm>
            <a:off x="1309180" y="2272253"/>
            <a:ext cx="4481639" cy="37784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468119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03316-ECB2-AB02-BB8B-6650CB8C5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9242" y="847907"/>
            <a:ext cx="8761413" cy="728480"/>
          </a:xfrm>
        </p:spPr>
        <p:txBody>
          <a:bodyPr/>
          <a:lstStyle/>
          <a:p>
            <a:pPr algn="ctr"/>
            <a:r>
              <a:rPr lang="sr-Cyrl-RS" sz="3200" b="1" dirty="0">
                <a:latin typeface="Georgia" panose="02040502050405020303" pitchFamily="18" charset="0"/>
              </a:rPr>
              <a:t>У нашој школи се плеше, пева, свира, глуми, смеје, дружи...</a:t>
            </a:r>
            <a:endParaRPr lang="sr-Latn-RS" sz="3200" b="1" dirty="0">
              <a:latin typeface="Georgia" panose="02040502050405020303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38722A-7EB7-1340-DBCE-B142FDD8F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828377" y="2702793"/>
            <a:ext cx="4599709" cy="34497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C95939-A744-3FB7-1435-003DCF042D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96"/>
          <a:stretch/>
        </p:blipFill>
        <p:spPr>
          <a:xfrm rot="5400000">
            <a:off x="8934585" y="3804938"/>
            <a:ext cx="3140819" cy="27043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3" t="10000"/>
          <a:stretch/>
        </p:blipFill>
        <p:spPr>
          <a:xfrm>
            <a:off x="409431" y="2119745"/>
            <a:ext cx="4694229" cy="34392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70417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566" y="464217"/>
            <a:ext cx="9536312" cy="706964"/>
          </a:xfrm>
        </p:spPr>
        <p:txBody>
          <a:bodyPr/>
          <a:lstStyle/>
          <a:p>
            <a:pPr algn="ctr"/>
            <a:br>
              <a:rPr lang="sr-Latn-RS" sz="3200" b="1" dirty="0">
                <a:latin typeface="Georgia" panose="02040502050405020303" pitchFamily="18" charset="0"/>
                <a:cs typeface="Times New Roman" pitchFamily="18" charset="0"/>
              </a:rPr>
            </a:br>
            <a:r>
              <a:rPr lang="sr-Cyrl-RS" sz="3200" b="1" dirty="0">
                <a:latin typeface="Georgia" panose="02040502050405020303" pitchFamily="18" charset="0"/>
                <a:cs typeface="Times New Roman" pitchFamily="18" charset="0"/>
              </a:rPr>
              <a:t>Пројекти – међународни и национални</a:t>
            </a:r>
            <a:br>
              <a:rPr lang="sr-Latn-RS" sz="3200" b="1" dirty="0">
                <a:latin typeface="Georgia" panose="02040502050405020303" pitchFamily="18" charset="0"/>
                <a:cs typeface="Times New Roman" pitchFamily="18" charset="0"/>
              </a:rPr>
            </a:br>
            <a:endParaRPr lang="en-US" sz="2400" b="1" dirty="0">
              <a:solidFill>
                <a:srgbClr val="00B0F0"/>
              </a:solidFill>
              <a:latin typeface="Georgia" panose="02040502050405020303" pitchFamily="18" charset="0"/>
              <a:cs typeface="Times New Roman" pitchFamily="18" charset="0"/>
            </a:endParaRPr>
          </a:p>
        </p:txBody>
      </p:sp>
      <p:pic>
        <p:nvPicPr>
          <p:cNvPr id="7" name="Content Placeholder 5" descr="P1040037.JPG">
            <a:extLst>
              <a:ext uri="{FF2B5EF4-FFF2-40B4-BE49-F238E27FC236}">
                <a16:creationId xmlns:a16="http://schemas.microsoft.com/office/drawing/2014/main" id="{0BFBFE6D-D2DE-3FF3-AAC7-0E1E211D4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20732814">
            <a:off x="650571" y="2823474"/>
            <a:ext cx="4675405" cy="35065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Crewe-16.JPG">
            <a:extLst>
              <a:ext uri="{FF2B5EF4-FFF2-40B4-BE49-F238E27FC236}">
                <a16:creationId xmlns:a16="http://schemas.microsoft.com/office/drawing/2014/main" id="{93561265-CAC4-FDBE-3BAC-FD17BED84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14554">
            <a:off x="5959787" y="2885691"/>
            <a:ext cx="4336204" cy="32521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CD9E6A3-0E5E-DF15-1FFF-4B0E2931AE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06300">
            <a:off x="9110711" y="2041602"/>
            <a:ext cx="2813245" cy="111563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048" y="561703"/>
            <a:ext cx="9375051" cy="1212506"/>
          </a:xfrm>
        </p:spPr>
        <p:txBody>
          <a:bodyPr/>
          <a:lstStyle/>
          <a:p>
            <a:r>
              <a:rPr lang="sr-Cyrl-RS" sz="3200" b="1" dirty="0">
                <a:latin typeface="Georgia" panose="02040502050405020303" pitchFamily="18" charset="0"/>
                <a:cs typeface="Times New Roman" pitchFamily="18" charset="0"/>
              </a:rPr>
              <a:t>Студентске размене – програм</a:t>
            </a:r>
            <a:r>
              <a:rPr lang="sr-Latn-RS" sz="3200" b="1" dirty="0">
                <a:latin typeface="Georgia" panose="02040502050405020303" pitchFamily="18" charset="0"/>
                <a:cs typeface="Times New Roman" pitchFamily="18" charset="0"/>
              </a:rPr>
              <a:t> Erasmus +</a:t>
            </a:r>
            <a:endParaRPr lang="en-US" sz="3200" b="1" dirty="0">
              <a:latin typeface="Georgia" panose="02040502050405020303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01" y="2233750"/>
            <a:ext cx="7935985" cy="4428308"/>
          </a:xfrm>
        </p:spPr>
        <p:txBody>
          <a:bodyPr>
            <a:normAutofit/>
          </a:bodyPr>
          <a:lstStyle/>
          <a:p>
            <a:pPr algn="just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lang="sr-Cyrl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Висока школа је у програму </a:t>
            </a:r>
            <a:r>
              <a:rPr lang="en-US" sz="2400" b="1" dirty="0">
                <a:solidFill>
                  <a:srgbClr val="C0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Erasmus</a:t>
            </a:r>
            <a:r>
              <a:rPr lang="sr-Latn-RS" sz="2400" b="1" dirty="0">
                <a:solidFill>
                  <a:srgbClr val="C0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+</a:t>
            </a:r>
            <a:r>
              <a:rPr lang="sr-Latn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</a:t>
            </a:r>
            <a:r>
              <a:rPr lang="sr-Latn-RS" sz="2400" dirty="0">
                <a:solidFill>
                  <a:srgbClr val="FF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sr-Cyrl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који студентима омогућава краткорочне и дугорочне мобилности у некој од </a:t>
            </a:r>
            <a:r>
              <a:rPr lang="sr-Latn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</a:t>
            </a:r>
            <a:r>
              <a:rPr lang="sr-Cyrl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вропских земаља, слушајући наставу на енглеском језику или језику државе</a:t>
            </a:r>
            <a:r>
              <a:rPr lang="sr-Latn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</a:t>
            </a:r>
            <a:r>
              <a:rPr lang="sr-Cyrl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уз стипендије. </a:t>
            </a:r>
          </a:p>
          <a:p>
            <a:pPr algn="just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Размена се одвија </a:t>
            </a:r>
            <a:r>
              <a:rPr lang="sr-Cyrl-RS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с</a:t>
            </a: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а универзитетима у: </a:t>
            </a:r>
            <a:r>
              <a:rPr lang="ru-RU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Румунији</a:t>
            </a: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ru-RU" sz="2400" b="1" dirty="0">
                <a:solidFill>
                  <a:srgbClr val="009644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Словенији</a:t>
            </a: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ru-RU" sz="2400" b="1" dirty="0">
                <a:solidFill>
                  <a:srgbClr val="0070C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Турској</a:t>
            </a: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ru-RU" sz="2400" b="1" dirty="0">
                <a:solidFill>
                  <a:srgbClr val="C0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Бугарској</a:t>
            </a:r>
            <a:r>
              <a:rPr lang="ru-RU" sz="2400" b="1" dirty="0"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и другим државама.</a:t>
            </a:r>
          </a:p>
          <a:p>
            <a:pPr algn="just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Сви предмети који се положе на неким од иностраних факултета признати су у нашој школи.</a:t>
            </a:r>
          </a:p>
          <a:p>
            <a:pPr algn="just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Предност размене је упознавање са европским градовима, усвајање нових културних и историјских знања, нови језици и много нових пријатеља.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72473">
            <a:off x="8256941" y="4461849"/>
            <a:ext cx="3547958" cy="14094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461840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6148" y="643520"/>
            <a:ext cx="8761413" cy="1036255"/>
          </a:xfrm>
        </p:spPr>
        <p:txBody>
          <a:bodyPr/>
          <a:lstStyle/>
          <a:p>
            <a:pPr algn="ctr"/>
            <a:r>
              <a:rPr lang="sr-Cyrl-RS" b="1" dirty="0">
                <a:latin typeface="Georgia" panose="02040502050405020303" pitchFamily="18" charset="0"/>
                <a:cs typeface="Times New Roman" pitchFamily="18" charset="0"/>
              </a:rPr>
              <a:t>Наши студенти на размени</a:t>
            </a:r>
            <a:endParaRPr lang="en-US" b="1" dirty="0">
              <a:latin typeface="Georgia" panose="02040502050405020303" pitchFamily="18" charset="0"/>
              <a:cs typeface="Times New Roman" pitchFamily="18" charset="0"/>
            </a:endParaRPr>
          </a:p>
        </p:txBody>
      </p:sp>
      <p:pic>
        <p:nvPicPr>
          <p:cNvPr id="4" name="Content Placeholder 3" descr="erasmus nas troj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6478" y="1489199"/>
            <a:ext cx="4632957" cy="297202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160"/>
          <a:stretch/>
        </p:blipFill>
        <p:spPr>
          <a:xfrm>
            <a:off x="3501701" y="2975212"/>
            <a:ext cx="4672262" cy="36996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782" y="1858630"/>
            <a:ext cx="4061170" cy="190676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1461" y="4326340"/>
            <a:ext cx="3635491" cy="23485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64542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9921" y="575936"/>
            <a:ext cx="8761413" cy="1645920"/>
          </a:xfrm>
        </p:spPr>
        <p:txBody>
          <a:bodyPr/>
          <a:lstStyle/>
          <a:p>
            <a:pPr algn="ctr"/>
            <a:r>
              <a:rPr lang="sr-Cyrl-RS" sz="3200" b="1" dirty="0">
                <a:latin typeface="Georgia" panose="02040502050405020303" pitchFamily="18" charset="0"/>
                <a:cs typeface="Times New Roman" pitchFamily="18" charset="0"/>
              </a:rPr>
              <a:t>Студентски парламент </a:t>
            </a:r>
            <a:r>
              <a:rPr lang="sr-Latn-RS" sz="3200" b="1" dirty="0">
                <a:latin typeface="Georgia" panose="02040502050405020303" pitchFamily="18" charset="0"/>
                <a:cs typeface="Times New Roman" pitchFamily="18" charset="0"/>
              </a:rPr>
              <a:t>JUVENTAS, </a:t>
            </a:r>
            <a:r>
              <a:rPr lang="sr-Cyrl-RS" sz="3200" b="1" dirty="0">
                <a:latin typeface="Georgia" panose="02040502050405020303" pitchFamily="18" charset="0"/>
                <a:cs typeface="Times New Roman" pitchFamily="18" charset="0"/>
              </a:rPr>
              <a:t>Вршац </a:t>
            </a:r>
            <a:endParaRPr lang="en-US" sz="3200" b="1" dirty="0">
              <a:latin typeface="Georgia" panose="02040502050405020303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491" y="2505729"/>
            <a:ext cx="11123050" cy="400425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Студентски парламент </a:t>
            </a:r>
            <a:r>
              <a:rPr lang="sr-Latn-RS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JUVENTAS </a:t>
            </a: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брине о свим потребама студената, а чине га представници свих година</a:t>
            </a:r>
            <a:r>
              <a:rPr lang="sr-Latn-RS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 </a:t>
            </a:r>
            <a:r>
              <a:rPr lang="sr-Cyrl-RS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основних и мастер струковних студија</a:t>
            </a: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Са Студентским парламентом можете учествовати на едукативним семинарима који се сваке године одржавају на Златибору или у иностранству, на којима учествују представници високих школа са територије целе Србије, као и на Вишијади.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ru-RU" sz="2400" dirty="0">
                <a:solidFill>
                  <a:schemeClr val="tx1"/>
                </a:solidFill>
                <a:latin typeface="Georgia" panose="02040502050405020303" pitchFamily="18" charset="0"/>
                <a:cs typeface="Times New Roman" pitchFamily="18" charset="0"/>
              </a:rPr>
              <a:t>Уколико имате вољу, жељу и тимски сте играч, увек можете постати део нашег парламента и са својим идејама побољшати и унапредити рад студената Високе школе.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2400" dirty="0">
              <a:solidFill>
                <a:schemeClr val="tx1"/>
              </a:solidFill>
              <a:latin typeface="Georgia" panose="02040502050405020303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7486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011" y="594844"/>
            <a:ext cx="9931902" cy="1206659"/>
          </a:xfrm>
        </p:spPr>
        <p:txBody>
          <a:bodyPr/>
          <a:lstStyle/>
          <a:p>
            <a:pPr algn="ctr"/>
            <a:r>
              <a:rPr lang="ru-RU" sz="3200" b="1" dirty="0">
                <a:latin typeface="Georgia" panose="02040502050405020303" pitchFamily="18" charset="0"/>
                <a:cs typeface="Times New Roman" pitchFamily="18" charset="0"/>
              </a:rPr>
              <a:t>Међународни Округли сто на тему даровитости – традиција дуга 32. године</a:t>
            </a:r>
            <a:endParaRPr lang="en-US" sz="3200" b="1" dirty="0">
              <a:latin typeface="Georgia" panose="02040502050405020303" pitchFamily="18" charset="0"/>
              <a:cs typeface="Times New Roman" pitchFamily="18" charset="0"/>
            </a:endParaRPr>
          </a:p>
        </p:txBody>
      </p:sp>
      <p:pic>
        <p:nvPicPr>
          <p:cNvPr id="4" name="Content Placeholder 3" descr="ETSN-Certificate-1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04671" y="2402007"/>
            <a:ext cx="5990662" cy="42355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70" y="376166"/>
            <a:ext cx="11523260" cy="6481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334370" y="11461"/>
            <a:ext cx="11523260" cy="16312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003">
            <a:schemeClr val="dk2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1313" algn="ctr" defTabSz="447675">
              <a:tabLst>
                <a:tab pos="11709400" algn="l"/>
              </a:tabLst>
            </a:pPr>
            <a:r>
              <a:rPr lang="ru-RU" sz="32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Јован Стерија Поповић рекао је да је </a:t>
            </a:r>
            <a:endParaRPr lang="sr-Latn-RS" sz="3200" b="1" dirty="0">
              <a:solidFill>
                <a:schemeClr val="bg1"/>
              </a:solidFill>
              <a:latin typeface="Georgia" panose="02040502050405020303" pitchFamily="18" charset="0"/>
              <a:cs typeface="Times New Roman" pitchFamily="18" charset="0"/>
            </a:endParaRPr>
          </a:p>
          <a:p>
            <a:pPr marL="341313" algn="ctr" defTabSz="447675">
              <a:tabLst>
                <a:tab pos="11709400" algn="l"/>
              </a:tabLst>
            </a:pPr>
            <a:r>
              <a:rPr lang="ru-RU" sz="32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Вршац „лепа варош” и стога вас топло позивамо </a:t>
            </a:r>
            <a:endParaRPr lang="sr-Latn-RS" sz="3200" b="1" dirty="0">
              <a:solidFill>
                <a:schemeClr val="bg1"/>
              </a:solidFill>
              <a:latin typeface="Georgia" panose="02040502050405020303" pitchFamily="18" charset="0"/>
              <a:cs typeface="Times New Roman" pitchFamily="18" charset="0"/>
            </a:endParaRPr>
          </a:p>
          <a:p>
            <a:pPr marL="341313" algn="ctr" defTabSz="447675">
              <a:tabLst>
                <a:tab pos="11709400" algn="l"/>
              </a:tabLst>
            </a:pPr>
            <a:r>
              <a:rPr lang="ru-RU" sz="32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да нам се придружите</a:t>
            </a:r>
            <a:r>
              <a:rPr lang="sr-Latn-RS" sz="32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!</a:t>
            </a:r>
            <a:r>
              <a:rPr lang="ru-RU" sz="3200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 </a:t>
            </a:r>
            <a:endParaRPr lang="ru-RU" sz="3600" b="1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52576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3926" y="589548"/>
            <a:ext cx="9962148" cy="1299410"/>
          </a:xfrm>
        </p:spPr>
        <p:txBody>
          <a:bodyPr/>
          <a:lstStyle/>
          <a:p>
            <a:pPr algn="ctr"/>
            <a:r>
              <a:rPr lang="ru-RU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Висок</a:t>
            </a:r>
            <a:r>
              <a:rPr lang="sr-Latn-RS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a</a:t>
            </a:r>
            <a:r>
              <a:rPr lang="ru-RU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 струковн</a:t>
            </a:r>
            <a:r>
              <a:rPr lang="sr-Latn-RS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a</a:t>
            </a:r>
            <a:r>
              <a:rPr lang="ru-RU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 васпитачк</a:t>
            </a:r>
            <a:r>
              <a:rPr lang="sr-Latn-RS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a</a:t>
            </a:r>
            <a:r>
              <a:rPr lang="ru-RU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 и медицинск</a:t>
            </a:r>
            <a:r>
              <a:rPr lang="sr-Latn-RS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a</a:t>
            </a:r>
            <a:r>
              <a:rPr lang="ru-RU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 школ</a:t>
            </a:r>
            <a:r>
              <a:rPr lang="sr-Latn-RS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a</a:t>
            </a:r>
            <a:r>
              <a:rPr lang="ru-RU" b="1" dirty="0">
                <a:solidFill>
                  <a:schemeClr val="bg1"/>
                </a:solidFill>
                <a:latin typeface="Georgia" panose="02040502050405020303" pitchFamily="18" charset="0"/>
                <a:cs typeface="Times New Roman" pitchFamily="18" charset="0"/>
              </a:rPr>
              <a:t> у Вршцу</a:t>
            </a:r>
            <a:endParaRPr lang="en-US" dirty="0">
              <a:latin typeface="Georgia" panose="02040502050405020303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863" y="2225842"/>
            <a:ext cx="11153272" cy="4632158"/>
          </a:xfrm>
        </p:spPr>
        <p:txBody>
          <a:bodyPr>
            <a:normAutofit/>
          </a:bodyPr>
          <a:lstStyle/>
          <a:p>
            <a:pPr algn="ctr"/>
            <a:endParaRPr lang="en-US" sz="3600" dirty="0">
              <a:solidFill>
                <a:schemeClr val="accent5">
                  <a:lumMod val="75000"/>
                </a:schemeClr>
              </a:solidFill>
              <a:latin typeface="Georgia" panose="02040502050405020303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sr-Cyrl-RS" sz="3600" dirty="0">
                <a:solidFill>
                  <a:srgbClr val="C00000"/>
                </a:solidFill>
                <a:latin typeface="Georgia" panose="02040502050405020303" pitchFamily="18" charset="0"/>
              </a:rPr>
              <a:t>Омладински трг 1, 26300 Вршац</a:t>
            </a:r>
          </a:p>
          <a:p>
            <a:pPr marL="0" indent="0" algn="ctr">
              <a:buNone/>
            </a:pPr>
            <a:endParaRPr lang="en-US" sz="3600" dirty="0">
              <a:solidFill>
                <a:srgbClr val="C00000"/>
              </a:solidFill>
              <a:latin typeface="Georgia" panose="02040502050405020303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3600" dirty="0">
                <a:solidFill>
                  <a:srgbClr val="C00000"/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http://www.uskolavrsac.edu.rs/</a:t>
            </a:r>
          </a:p>
          <a:p>
            <a:pPr marL="0" indent="0" algn="ctr">
              <a:buNone/>
            </a:pPr>
            <a:endParaRPr lang="en-US" sz="3600" dirty="0">
              <a:solidFill>
                <a:srgbClr val="C00000"/>
              </a:solidFill>
              <a:latin typeface="Georgia" panose="02040502050405020303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3600" dirty="0">
                <a:solidFill>
                  <a:srgbClr val="C00000"/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013/832-517</a:t>
            </a:r>
            <a:endParaRPr lang="sr-Cyrl-RS" sz="3600" dirty="0">
              <a:solidFill>
                <a:srgbClr val="C00000"/>
              </a:solidFill>
              <a:latin typeface="Georgia" panose="02040502050405020303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sr-Latn-RS" sz="36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8341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 advTm="13779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2806" y="4965943"/>
            <a:ext cx="7216287" cy="1228379"/>
          </a:xfrm>
        </p:spPr>
        <p:txBody>
          <a:bodyPr>
            <a:noAutofit/>
          </a:bodyPr>
          <a:lstStyle/>
          <a:p>
            <a:pPr algn="ctr"/>
            <a:r>
              <a:rPr lang="sr-Cyrl-RS" sz="4000" b="1" dirty="0">
                <a:latin typeface="Georgia" panose="02040502050405020303" pitchFamily="18" charset="0"/>
              </a:rPr>
              <a:t>Чекамо вас на студијама!</a:t>
            </a:r>
            <a:br>
              <a:rPr lang="sr-Cyrl-RS" sz="4000" b="1" dirty="0">
                <a:latin typeface="Georgia" panose="02040502050405020303" pitchFamily="18" charset="0"/>
              </a:rPr>
            </a:br>
            <a:r>
              <a:rPr lang="sr-Cyrl-RS" sz="4000" b="1" dirty="0">
                <a:latin typeface="Georgia" panose="02040502050405020303" pitchFamily="18" charset="0"/>
              </a:rPr>
              <a:t>Добро нам дошли!</a:t>
            </a:r>
            <a:endParaRPr lang="en-US" sz="4000" b="1" dirty="0">
              <a:latin typeface="Georgia" panose="020405020504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2806" y="302810"/>
            <a:ext cx="7053683" cy="393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6608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6346</TotalTime>
  <Words>1117</Words>
  <Application>Microsoft Office PowerPoint</Application>
  <PresentationFormat>Widescreen</PresentationFormat>
  <Paragraphs>138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Century Gothic</vt:lpstr>
      <vt:lpstr>Georgia</vt:lpstr>
      <vt:lpstr>Times New Roman</vt:lpstr>
      <vt:lpstr>Wingdings</vt:lpstr>
      <vt:lpstr>Wingdings 3</vt:lpstr>
      <vt:lpstr>Ion Boardroom</vt:lpstr>
      <vt:lpstr>PowerPoint Presentation</vt:lpstr>
      <vt:lpstr>О Високој школи у Вршцу</vt:lpstr>
      <vt:lpstr>PowerPoint Presentation</vt:lpstr>
      <vt:lpstr>Основне струковне студије</vt:lpstr>
      <vt:lpstr>PowerPoint Presentation</vt:lpstr>
      <vt:lpstr>Мастер струковне студије –  студије II степена </vt:lpstr>
      <vt:lpstr>PowerPoint Presentation</vt:lpstr>
      <vt:lpstr>Како је студирати и учити на  Високој школи? </vt:lpstr>
      <vt:lpstr>Стручна пракса у вртићима</vt:lpstr>
      <vt:lpstr>Могућност студирања на румунском и ромском језику</vt:lpstr>
      <vt:lpstr>Могућност студирања на румунском и ромском језику</vt:lpstr>
      <vt:lpstr>Град Вршац доделио је Високој школи  Повељу града Вршца за изузетан допринос на пољу просвете и образовања (2019). </vt:lpstr>
      <vt:lpstr>PowerPoint Presentation</vt:lpstr>
      <vt:lpstr>PowerPoint Presentation</vt:lpstr>
      <vt:lpstr>Културни догађаји</vt:lpstr>
      <vt:lpstr>Предавања гостујућих професора</vt:lpstr>
      <vt:lpstr>Музички фестивали и манифестације </vt:lpstr>
      <vt:lpstr>Промоције књига, такмичења</vt:lpstr>
      <vt:lpstr>PowerPoint Presentation</vt:lpstr>
      <vt:lpstr>Изложбе наших студената</vt:lpstr>
      <vt:lpstr>Изложба наших студената „Свако слово открива нам нешто ново” са циљем обележавања Међународног дана матерњег језика  (21. 2. 2023)</vt:lpstr>
      <vt:lpstr>Језички клуб</vt:lpstr>
      <vt:lpstr>Извод из активности Језичког клуба  Високе школе (2011–2019)</vt:lpstr>
      <vt:lpstr>Моторичко-дефектолошке радионице са члановима Удружења „Отворено срце света” уз учешће студената</vt:lpstr>
      <vt:lpstr>Инклузивне радионице са члановима Удружења „Отворено срце света”</vt:lpstr>
      <vt:lpstr>Спортска секција Физичка активност и заједничка игра студената и деце</vt:lpstr>
      <vt:lpstr>Спортске активности у нашој школи и вртићу</vt:lpstr>
      <vt:lpstr>Активности и настава у природи – outdoor активности</vt:lpstr>
      <vt:lpstr>У нашој школи се плеше, пева, свира, глуми, смеје, дружи...</vt:lpstr>
      <vt:lpstr> Пројекти – међународни и национални </vt:lpstr>
      <vt:lpstr>Студентске размене – програм Erasmus +</vt:lpstr>
      <vt:lpstr>Наши студенти на размени</vt:lpstr>
      <vt:lpstr>Студентски парламент JUVENTAS, Вршац </vt:lpstr>
      <vt:lpstr>Међународни Округли сто на тему даровитости – традиција дуга 32. године</vt:lpstr>
      <vt:lpstr>PowerPoint Presentation</vt:lpstr>
      <vt:lpstr>Високa струковнa васпитачкa и медицинскa школa у Вршцу</vt:lpstr>
      <vt:lpstr>Чекамо вас на студијама! Добро нам дошли!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Kulturni događaji VŠSSZOV- Vršac</dc:title>
  <dc:creator>Mirco Bochicchio</dc:creator>
  <cp:lastModifiedBy>vsvasljiljana@outlook.com</cp:lastModifiedBy>
  <cp:revision>243</cp:revision>
  <dcterms:created xsi:type="dcterms:W3CDTF">2017-04-19T18:08:57Z</dcterms:created>
  <dcterms:modified xsi:type="dcterms:W3CDTF">2026-04-27T14:50:58Z</dcterms:modified>
</cp:coreProperties>
</file>